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8"/>
  </p:notesMasterIdLst>
  <p:handoutMasterIdLst>
    <p:handoutMasterId r:id="rId49"/>
  </p:handoutMasterIdLst>
  <p:sldIdLst>
    <p:sldId id="307" r:id="rId2"/>
    <p:sldId id="387" r:id="rId3"/>
    <p:sldId id="394" r:id="rId4"/>
    <p:sldId id="393" r:id="rId5"/>
    <p:sldId id="392" r:id="rId6"/>
    <p:sldId id="338" r:id="rId7"/>
    <p:sldId id="336" r:id="rId8"/>
    <p:sldId id="333" r:id="rId9"/>
    <p:sldId id="335" r:id="rId10"/>
    <p:sldId id="342" r:id="rId11"/>
    <p:sldId id="340" r:id="rId12"/>
    <p:sldId id="309" r:id="rId13"/>
    <p:sldId id="311" r:id="rId14"/>
    <p:sldId id="312" r:id="rId15"/>
    <p:sldId id="313" r:id="rId16"/>
    <p:sldId id="314" r:id="rId17"/>
    <p:sldId id="341" r:id="rId18"/>
    <p:sldId id="395" r:id="rId19"/>
    <p:sldId id="325" r:id="rId20"/>
    <p:sldId id="315" r:id="rId21"/>
    <p:sldId id="316" r:id="rId22"/>
    <p:sldId id="384" r:id="rId23"/>
    <p:sldId id="317" r:id="rId24"/>
    <p:sldId id="270" r:id="rId25"/>
    <p:sldId id="318" r:id="rId26"/>
    <p:sldId id="303" r:id="rId27"/>
    <p:sldId id="323" r:id="rId28"/>
    <p:sldId id="263" r:id="rId29"/>
    <p:sldId id="329" r:id="rId30"/>
    <p:sldId id="324" r:id="rId31"/>
    <p:sldId id="396" r:id="rId32"/>
    <p:sldId id="343" r:id="rId33"/>
    <p:sldId id="348" r:id="rId34"/>
    <p:sldId id="385" r:id="rId35"/>
    <p:sldId id="355" r:id="rId36"/>
    <p:sldId id="418" r:id="rId37"/>
    <p:sldId id="417" r:id="rId38"/>
    <p:sldId id="357" r:id="rId39"/>
    <p:sldId id="400" r:id="rId40"/>
    <p:sldId id="401" r:id="rId41"/>
    <p:sldId id="411" r:id="rId42"/>
    <p:sldId id="412" r:id="rId43"/>
    <p:sldId id="413" r:id="rId44"/>
    <p:sldId id="414" r:id="rId45"/>
    <p:sldId id="415" r:id="rId46"/>
    <p:sldId id="416"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A46795-8E50-4290-9A2C-B205310581DC}" type="datetimeFigureOut">
              <a:rPr lang="fr-FR" smtClean="0"/>
              <a:t>07/12/2020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90DF7A-55B5-4CFC-98D5-1BB1CF0FB1B5}" type="slidenum">
              <a:rPr lang="fr-FR" smtClean="0"/>
              <a:t>‹N°›</a:t>
            </a:fld>
            <a:endParaRPr lang="fr-FR"/>
          </a:p>
        </p:txBody>
      </p:sp>
    </p:spTree>
    <p:extLst>
      <p:ext uri="{BB962C8B-B14F-4D97-AF65-F5344CB8AC3E}">
        <p14:creationId xmlns:p14="http://schemas.microsoft.com/office/powerpoint/2010/main" val="1073400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FF6B1-C086-46CF-B17D-EA63255BFA8B}" type="datetimeFigureOut">
              <a:rPr lang="fr-FR" smtClean="0"/>
              <a:pPr/>
              <a:t>07/12/2020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8BA9F-7386-4204-AF1A-D9E6DF0D8B73}" type="slidenum">
              <a:rPr lang="fr-FR" smtClean="0"/>
              <a:pPr/>
              <a:t>‹N°›</a:t>
            </a:fld>
            <a:endParaRPr lang="fr-FR"/>
          </a:p>
        </p:txBody>
      </p:sp>
    </p:spTree>
    <p:extLst>
      <p:ext uri="{BB962C8B-B14F-4D97-AF65-F5344CB8AC3E}">
        <p14:creationId xmlns:p14="http://schemas.microsoft.com/office/powerpoint/2010/main" val="373604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4</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6B172B8-C46D-4956-950B-4C28FEDF52F7}" type="slidenum">
              <a:rPr lang="fr-FR" smtClean="0"/>
              <a:pPr/>
              <a:t>25</a:t>
            </a:fld>
            <a:endParaRPr lang="fr-FR"/>
          </a:p>
        </p:txBody>
      </p:sp>
    </p:spTree>
    <p:extLst>
      <p:ext uri="{BB962C8B-B14F-4D97-AF65-F5344CB8AC3E}">
        <p14:creationId xmlns:p14="http://schemas.microsoft.com/office/powerpoint/2010/main" val="113971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7BEAC2-8725-44A1-9F6C-498A2016110F}" type="slidenum">
              <a:rPr lang="fr-FR" smtClean="0">
                <a:latin typeface="Arial" pitchFamily="34" charset="0"/>
                <a:cs typeface="Arial" pitchFamily="34" charset="0"/>
              </a:rPr>
              <a:pPr/>
              <a:t>27</a:t>
            </a:fld>
            <a:endParaRPr lang="fr-FR" smtClean="0">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dirty="0" smtClean="0">
              <a:latin typeface="Arial" pitchFamily="34" charset="0"/>
              <a:cs typeface="Arial" pitchFamily="34" charset="0"/>
            </a:endParaRPr>
          </a:p>
        </p:txBody>
      </p:sp>
    </p:spTree>
    <p:extLst>
      <p:ext uri="{BB962C8B-B14F-4D97-AF65-F5344CB8AC3E}">
        <p14:creationId xmlns:p14="http://schemas.microsoft.com/office/powerpoint/2010/main" val="148412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10AC16-B38D-410D-B007-B90F622ECC59}" type="slidenum">
              <a:rPr lang="fr-FR"/>
              <a:pPr/>
              <a:t>28</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69894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29</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74A47D0-7A58-448E-AC59-C3912A99A383}" type="slidenum">
              <a:rPr lang="fr-FR" smtClean="0"/>
              <a:pPr/>
              <a:t>32</a:t>
            </a:fld>
            <a:endParaRPr lang="fr-FR"/>
          </a:p>
        </p:txBody>
      </p:sp>
    </p:spTree>
    <p:extLst>
      <p:ext uri="{BB962C8B-B14F-4D97-AF65-F5344CB8AC3E}">
        <p14:creationId xmlns:p14="http://schemas.microsoft.com/office/powerpoint/2010/main" val="1770751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BA9F-7386-4204-AF1A-D9E6DF0D8B73}" type="slidenum">
              <a:rPr lang="fr-FR" smtClean="0"/>
              <a:pPr/>
              <a:t>33</a:t>
            </a:fld>
            <a:endParaRPr lang="fr-FR"/>
          </a:p>
        </p:txBody>
      </p:sp>
    </p:spTree>
    <p:extLst>
      <p:ext uri="{BB962C8B-B14F-4D97-AF65-F5344CB8AC3E}">
        <p14:creationId xmlns:p14="http://schemas.microsoft.com/office/powerpoint/2010/main" val="299061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9A605B-0E84-4DA9-9AAE-99896BB98774}" type="slidenum">
              <a:rPr lang="fr-FR"/>
              <a:pPr eaLnBrk="1" hangingPunct="1"/>
              <a:t>35</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166920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9A605B-0E84-4DA9-9AAE-99896BB98774}" type="slidenum">
              <a:rPr lang="fr-FR"/>
              <a:pPr eaLnBrk="1" hangingPunct="1"/>
              <a:t>37</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388446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2BD7E33-6D33-4AF2-B499-7A0E8BA48159}" type="slidenum">
              <a:rPr lang="fr-FR" sz="1200"/>
              <a:pPr algn="r" eaLnBrk="1" hangingPunct="1"/>
              <a:t>38</a:t>
            </a:fld>
            <a:endParaRPr lang="fr-FR"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181101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39</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8E4156-8E8C-47D8-BDE1-690BC4232930}" type="slidenum">
              <a:rPr lang="fr-FR" smtClean="0">
                <a:latin typeface="Arial" charset="0"/>
                <a:cs typeface="Arial" charset="0"/>
              </a:rPr>
              <a:pPr/>
              <a:t>5</a:t>
            </a:fld>
            <a:endParaRPr lang="fr-FR"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TN" dirty="0" smtClean="0">
              <a:latin typeface="Arial" charset="0"/>
              <a:cs typeface="Arial" charset="0"/>
            </a:endParaRPr>
          </a:p>
        </p:txBody>
      </p:sp>
    </p:spTree>
    <p:extLst>
      <p:ext uri="{BB962C8B-B14F-4D97-AF65-F5344CB8AC3E}">
        <p14:creationId xmlns:p14="http://schemas.microsoft.com/office/powerpoint/2010/main" val="93626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3A96C52-D005-4BEF-960B-B6744DB9901F}" type="slidenum">
              <a:rPr lang="fr-FR" sz="1200"/>
              <a:pPr algn="r" eaLnBrk="1" hangingPunct="1"/>
              <a:t>40</a:t>
            </a:fld>
            <a:endParaRPr lang="fr-FR"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41466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3A96C52-D005-4BEF-960B-B6744DB9901F}" type="slidenum">
              <a:rPr lang="fr-FR" sz="1200"/>
              <a:pPr algn="r" eaLnBrk="1" hangingPunct="1"/>
              <a:t>44</a:t>
            </a:fld>
            <a:endParaRPr lang="fr-FR"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414664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1578F7A-F9A8-46E4-8AC0-B390518206F7}" type="slidenum">
              <a:rPr lang="fr-FR" sz="1200"/>
              <a:pPr algn="r" eaLnBrk="1" hangingPunct="1"/>
              <a:t>45</a:t>
            </a:fld>
            <a:endParaRPr lang="fr-FR"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178467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6</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TN" dirty="0" smtClean="0"/>
              <a:t>جميل</a:t>
            </a:r>
            <a:endParaRPr lang="fr-FR" dirty="0"/>
          </a:p>
        </p:txBody>
      </p:sp>
      <p:sp>
        <p:nvSpPr>
          <p:cNvPr id="4" name="Espace réservé du numéro de diapositive 3"/>
          <p:cNvSpPr>
            <a:spLocks noGrp="1"/>
          </p:cNvSpPr>
          <p:nvPr>
            <p:ph type="sldNum" sz="quarter" idx="10"/>
          </p:nvPr>
        </p:nvSpPr>
        <p:spPr/>
        <p:txBody>
          <a:bodyPr/>
          <a:lstStyle/>
          <a:p>
            <a:fld id="{CC58BA9F-7386-4204-AF1A-D9E6DF0D8B73}" type="slidenum">
              <a:rPr lang="fr-FR" smtClean="0"/>
              <a:pPr/>
              <a:t>8</a:t>
            </a:fld>
            <a:endParaRPr lang="fr-FR"/>
          </a:p>
        </p:txBody>
      </p:sp>
    </p:spTree>
    <p:extLst>
      <p:ext uri="{BB962C8B-B14F-4D97-AF65-F5344CB8AC3E}">
        <p14:creationId xmlns:p14="http://schemas.microsoft.com/office/powerpoint/2010/main" val="408965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BA552D3-20E0-4335-90F0-2F3260091D33}" type="slidenum">
              <a:rPr lang="fr-FR"/>
              <a:pPr/>
              <a:t>12</a:t>
            </a:fld>
            <a:endParaRPr lang="fr-FR"/>
          </a:p>
        </p:txBody>
      </p:sp>
    </p:spTree>
    <p:extLst>
      <p:ext uri="{BB962C8B-B14F-4D97-AF65-F5344CB8AC3E}">
        <p14:creationId xmlns:p14="http://schemas.microsoft.com/office/powerpoint/2010/main" val="25735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58BA9F-7386-4204-AF1A-D9E6DF0D8B73}" type="slidenum">
              <a:rPr lang="fr-FR" smtClean="0"/>
              <a:pPr/>
              <a:t>17</a:t>
            </a:fld>
            <a:endParaRPr lang="fr-FR"/>
          </a:p>
        </p:txBody>
      </p:sp>
    </p:spTree>
    <p:extLst>
      <p:ext uri="{BB962C8B-B14F-4D97-AF65-F5344CB8AC3E}">
        <p14:creationId xmlns:p14="http://schemas.microsoft.com/office/powerpoint/2010/main" val="166817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20</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10D7C04-12CD-43B1-AFD8-2E565B506E8C}" type="slidenum">
              <a:rPr lang="fr-FR" sz="1200"/>
              <a:pPr algn="r" eaLnBrk="1" hangingPunct="1"/>
              <a:t>22</a:t>
            </a:fld>
            <a:endParaRPr lang="fr-F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TN" smtClean="0"/>
          </a:p>
        </p:txBody>
      </p:sp>
    </p:spTree>
    <p:extLst>
      <p:ext uri="{BB962C8B-B14F-4D97-AF65-F5344CB8AC3E}">
        <p14:creationId xmlns:p14="http://schemas.microsoft.com/office/powerpoint/2010/main" val="298443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6B172B8-C46D-4956-950B-4C28FEDF52F7}" type="slidenum">
              <a:rPr lang="fr-FR" smtClean="0"/>
              <a:pPr/>
              <a:t>23</a:t>
            </a:fld>
            <a:endParaRPr lang="fr-FR"/>
          </a:p>
        </p:txBody>
      </p:sp>
    </p:spTree>
    <p:extLst>
      <p:ext uri="{BB962C8B-B14F-4D97-AF65-F5344CB8AC3E}">
        <p14:creationId xmlns:p14="http://schemas.microsoft.com/office/powerpoint/2010/main" val="482288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DAFF1FB-255D-417B-91F0-9E476EEB5B76}" type="datetime1">
              <a:rPr lang="fr-FR" smtClean="0"/>
              <a:pPr/>
              <a:t>07/12/2020</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D08BB82B-EE26-43D2-8AE1-FDCAF5563780}" type="slidenum">
              <a:rPr lang="fr-FR" smtClean="0"/>
              <a:pPr/>
              <a:t>‹N°›</a:t>
            </a:fld>
            <a:endParaRPr lang="fr-FR"/>
          </a:p>
        </p:txBody>
      </p:sp>
    </p:spTree>
  </p:cSld>
  <p:clrMapOvr>
    <a:masterClrMapping/>
  </p:clrMapOvr>
  <p:transition spd="slow">
    <p:cover dir="l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134D7C6-672D-490B-A8C8-AC979364D53E}" type="datetime1">
              <a:rPr lang="fr-FR" smtClean="0"/>
              <a:pPr/>
              <a:t>07/12/2020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‹N°›</a:t>
            </a:fld>
            <a:endParaRPr lang="fr-FR"/>
          </a:p>
        </p:txBody>
      </p:sp>
    </p:spTree>
  </p:cSld>
  <p:clrMapOvr>
    <a:masterClrMapping/>
  </p:clrMapOvr>
  <p:transition spd="slow">
    <p:cover dir="l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5424706-5258-4FB2-B91A-E60CF99F1C54}" type="datetime1">
              <a:rPr lang="fr-FR" smtClean="0"/>
              <a:pPr/>
              <a:t>07/12/2020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‹N°›</a:t>
            </a:fld>
            <a:endParaRPr lang="fr-FR"/>
          </a:p>
        </p:txBody>
      </p:sp>
    </p:spTree>
  </p:cSld>
  <p:clrMapOvr>
    <a:masterClrMapping/>
  </p:clrMapOvr>
  <p:transition spd="slow">
    <p:cover dir="l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392B2B3B-453F-460F-AC24-D123565841D5}" type="datetime1">
              <a:rPr lang="fr-FR" smtClean="0"/>
              <a:pPr>
                <a:defRPr/>
              </a:pPr>
              <a:t>07/12/2020</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72CD199-A12B-432C-A44E-2F8396BD8A22}" type="slidenum">
              <a:rPr lang="fr-FR"/>
              <a:pPr>
                <a:defRPr/>
              </a:pPr>
              <a:t>‹N°›</a:t>
            </a:fld>
            <a:endParaRPr lang="fr-FR"/>
          </a:p>
        </p:txBody>
      </p:sp>
    </p:spTree>
  </p:cSld>
  <p:clrMapOvr>
    <a:masterClrMapping/>
  </p:clrMapOvr>
  <p:transition spd="slow">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A25298F-D2B3-471E-A585-560A4B7968EB}" type="datetime1">
              <a:rPr lang="fr-FR" smtClean="0"/>
              <a:pPr/>
              <a:t>07/12/2020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‹N°›</a:t>
            </a:fld>
            <a:endParaRPr lang="fr-FR"/>
          </a:p>
        </p:txBody>
      </p:sp>
      <p:sp>
        <p:nvSpPr>
          <p:cNvPr id="7" name="Titre 6"/>
          <p:cNvSpPr>
            <a:spLocks noGrp="1"/>
          </p:cNvSpPr>
          <p:nvPr>
            <p:ph type="title"/>
          </p:nvPr>
        </p:nvSpPr>
        <p:spPr/>
        <p:txBody>
          <a:bodyPr rtlCol="0"/>
          <a:lstStyle/>
          <a:p>
            <a:r>
              <a:rPr kumimoji="0" lang="fr-FR" smtClean="0"/>
              <a:t>Cliquez pour modifier le style du titre</a:t>
            </a:r>
            <a:endParaRPr kumimoji="0" lang="en-US"/>
          </a:p>
        </p:txBody>
      </p:sp>
    </p:spTree>
  </p:cSld>
  <p:clrMapOvr>
    <a:masterClrMapping/>
  </p:clrMapOvr>
  <p:transition spd="slow">
    <p:cover dir="l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7564698-A62F-4024-9898-40B864A93705}" type="datetime1">
              <a:rPr lang="fr-FR" smtClean="0"/>
              <a:pPr/>
              <a:t>07/12/2020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CBC175A-51B4-40F0-915D-007861948D49}" type="datetime1">
              <a:rPr lang="fr-FR" smtClean="0"/>
              <a:pPr/>
              <a:t>07/12/2020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BB82B-EE26-43D2-8AE1-FDCAF5563780}" type="slidenum">
              <a:rPr lang="fr-FR" smtClean="0"/>
              <a:pPr/>
              <a:t>‹N°›</a:t>
            </a:fld>
            <a:endParaRPr lang="fr-FR"/>
          </a:p>
        </p:txBody>
      </p:sp>
      <p:sp>
        <p:nvSpPr>
          <p:cNvPr id="8" name="Titre 7"/>
          <p:cNvSpPr>
            <a:spLocks noGrp="1"/>
          </p:cNvSpPr>
          <p:nvPr>
            <p:ph type="title"/>
          </p:nvPr>
        </p:nvSpPr>
        <p:spPr/>
        <p:txBody>
          <a:bodyPr rtlCol="0"/>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F894091-C572-4C9F-AE5E-C2618C1469EA}" type="datetime1">
              <a:rPr lang="fr-FR" smtClean="0"/>
              <a:pPr/>
              <a:t>07/12/2020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8BB82B-EE26-43D2-8AE1-FDCAF556378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633E5D0-CCFE-4C10-8128-A520669F7DC0}" type="datetime1">
              <a:rPr lang="fr-FR" smtClean="0"/>
              <a:pPr/>
              <a:t>07/12/2020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8BB82B-EE26-43D2-8AE1-FDCAF5563780}" type="slidenum">
              <a:rPr lang="fr-FR" smtClean="0"/>
              <a:pPr/>
              <a:t>‹N°›</a:t>
            </a:fld>
            <a:endParaRPr lang="fr-FR"/>
          </a:p>
        </p:txBody>
      </p:sp>
      <p:sp>
        <p:nvSpPr>
          <p:cNvPr id="6" name="Titre 5"/>
          <p:cNvSpPr>
            <a:spLocks noGrp="1"/>
          </p:cNvSpPr>
          <p:nvPr>
            <p:ph type="title"/>
          </p:nvPr>
        </p:nvSpPr>
        <p:spPr/>
        <p:txBody>
          <a:bodyPr rtlCol="0"/>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7518C1-FBDC-4253-9720-AFA9A3501F48}" type="datetime1">
              <a:rPr lang="fr-FR" smtClean="0"/>
              <a:pPr/>
              <a:t>07/12/2020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‹N°›</a:t>
            </a:fld>
            <a:endParaRPr lang="fr-FR"/>
          </a:p>
        </p:txBody>
      </p:sp>
    </p:spTree>
  </p:cSld>
  <p:clrMapOvr>
    <a:masterClrMapping/>
  </p:clrMapOvr>
  <p:transition spd="slow">
    <p:cover dir="l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468DD026-D9C3-4A04-BD0D-CDE93C5D2415}" type="datetime1">
              <a:rPr lang="fr-FR" smtClean="0"/>
              <a:pPr/>
              <a:t>07/12/2020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BB82B-EE26-43D2-8AE1-FDCAF556378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15E9D0A5-CFAE-4AF8-8BA3-63C2B34EC226}" type="datetime1">
              <a:rPr lang="fr-FR" smtClean="0"/>
              <a:pPr/>
              <a:t>07/12/2020</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D08BB82B-EE26-43D2-8AE1-FDCAF5563780}"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ver dir="l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B263F4-6602-4668-8468-7980F8467470}" type="datetime1">
              <a:rPr lang="fr-FR" smtClean="0"/>
              <a:pPr/>
              <a:t>07/12/2020</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8BB82B-EE26-43D2-8AE1-FDCAF556378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ransition spd="slow">
    <p:cover dir="lu"/>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https://encrypted-tbn3.gstatic.com/images?q=tbn:ANd9GcT40VrSbD_97RPuf2UpDCkezenJ0U6-uX36h6Q9-ZuROavSJb1Ofg"/>
          <p:cNvPicPr>
            <a:picLocks noChangeAspect="1" noChangeArrowheads="1"/>
          </p:cNvPicPr>
          <p:nvPr/>
        </p:nvPicPr>
        <p:blipFill>
          <a:blip r:embed="rId2" cstate="print"/>
          <a:srcRect/>
          <a:stretch>
            <a:fillRect/>
          </a:stretch>
        </p:blipFill>
        <p:spPr bwMode="auto">
          <a:xfrm>
            <a:off x="2214546" y="4714884"/>
            <a:ext cx="2786082" cy="2143116"/>
          </a:xfrm>
          <a:prstGeom prst="rect">
            <a:avLst/>
          </a:prstGeom>
          <a:noFill/>
        </p:spPr>
      </p:pic>
      <p:pic>
        <p:nvPicPr>
          <p:cNvPr id="15" name="Picture 8" descr="https://encrypted-tbn3.gstatic.com/images?q=tbn:ANd9GcRfvTfplVYMXzS5yiA5WvUsF33eNYcftjiN8JrHpgfjV5IHA9hIvQ"/>
          <p:cNvPicPr>
            <a:picLocks noChangeAspect="1" noChangeArrowheads="1"/>
          </p:cNvPicPr>
          <p:nvPr/>
        </p:nvPicPr>
        <p:blipFill>
          <a:blip r:embed="rId3" cstate="print"/>
          <a:srcRect/>
          <a:stretch>
            <a:fillRect/>
          </a:stretch>
        </p:blipFill>
        <p:spPr bwMode="auto">
          <a:xfrm>
            <a:off x="6929454" y="4714884"/>
            <a:ext cx="2214546" cy="2143116"/>
          </a:xfrm>
          <a:prstGeom prst="rect">
            <a:avLst/>
          </a:prstGeom>
          <a:noFill/>
        </p:spPr>
      </p:pic>
      <p:pic>
        <p:nvPicPr>
          <p:cNvPr id="16" name="Picture 10" descr="http://www.journalexpo.com/storage/images/agriculture-geometrique.jpg"/>
          <p:cNvPicPr>
            <a:picLocks noChangeAspect="1" noChangeArrowheads="1"/>
          </p:cNvPicPr>
          <p:nvPr/>
        </p:nvPicPr>
        <p:blipFill>
          <a:blip r:embed="rId4" cstate="print"/>
          <a:srcRect/>
          <a:stretch>
            <a:fillRect/>
          </a:stretch>
        </p:blipFill>
        <p:spPr bwMode="auto">
          <a:xfrm>
            <a:off x="0" y="4714884"/>
            <a:ext cx="2357422" cy="2143116"/>
          </a:xfrm>
          <a:prstGeom prst="rect">
            <a:avLst/>
          </a:prstGeom>
          <a:noFill/>
        </p:spPr>
      </p:pic>
      <p:sp>
        <p:nvSpPr>
          <p:cNvPr id="17" name="Espace réservé du numéro de diapositive 16"/>
          <p:cNvSpPr>
            <a:spLocks noGrp="1"/>
          </p:cNvSpPr>
          <p:nvPr>
            <p:ph type="sldNum" sz="quarter" idx="12"/>
          </p:nvPr>
        </p:nvSpPr>
        <p:spPr/>
        <p:txBody>
          <a:bodyPr/>
          <a:lstStyle/>
          <a:p>
            <a:fld id="{D08BB82B-EE26-43D2-8AE1-FDCAF5563780}" type="slidenum">
              <a:rPr lang="fr-FR" smtClean="0"/>
              <a:pPr/>
              <a:t>1</a:t>
            </a:fld>
            <a:endParaRPr lang="fr-FR"/>
          </a:p>
        </p:txBody>
      </p:sp>
      <p:sp>
        <p:nvSpPr>
          <p:cNvPr id="12" name="Rectangle 11"/>
          <p:cNvSpPr/>
          <p:nvPr/>
        </p:nvSpPr>
        <p:spPr>
          <a:xfrm>
            <a:off x="0" y="2428868"/>
            <a:ext cx="9144000" cy="1754326"/>
          </a:xfrm>
          <a:prstGeom prst="rect">
            <a:avLst/>
          </a:prstGeom>
          <a:solidFill>
            <a:srgbClr val="00B0F0"/>
          </a:solidFill>
        </p:spPr>
        <p:txBody>
          <a:bodyPr wrap="square">
            <a:spAutoFit/>
          </a:bodyPr>
          <a:lstStyle/>
          <a:p>
            <a:pPr algn="ctr"/>
            <a:r>
              <a:rPr lang="fr-FR" sz="5400" b="1" dirty="0" smtClean="0">
                <a:solidFill>
                  <a:srgbClr val="0000CC"/>
                </a:solidFill>
                <a:effectLst>
                  <a:glow rad="101600">
                    <a:schemeClr val="accent3">
                      <a:satMod val="175000"/>
                      <a:alpha val="40000"/>
                    </a:schemeClr>
                  </a:glow>
                </a:effectLst>
                <a:latin typeface="Times New Roman" pitchFamily="18" charset="0"/>
                <a:cs typeface="Times New Roman" pitchFamily="18" charset="0"/>
              </a:rPr>
              <a:t>Gabes: Carrefour </a:t>
            </a:r>
            <a:r>
              <a:rPr lang="fr-FR" sz="5400" b="1" dirty="0" smtClean="0">
                <a:solidFill>
                  <a:srgbClr val="0000CC"/>
                </a:solidFill>
                <a:effectLst>
                  <a:glow rad="101600">
                    <a:schemeClr val="accent3">
                      <a:satMod val="175000"/>
                      <a:alpha val="40000"/>
                    </a:schemeClr>
                  </a:glow>
                </a:effectLst>
                <a:latin typeface="Times New Roman" pitchFamily="18" charset="0"/>
                <a:cs typeface="Times New Roman" pitchFamily="18" charset="0"/>
              </a:rPr>
              <a:t>de la  méditerranée</a:t>
            </a:r>
            <a:endParaRPr lang="fr-FR" sz="5400" b="1" dirty="0">
              <a:solidFill>
                <a:srgbClr val="0000CC"/>
              </a:solidFill>
              <a:effectLst>
                <a:glow rad="101600">
                  <a:schemeClr val="accent3">
                    <a:satMod val="175000"/>
                    <a:alpha val="40000"/>
                  </a:schemeClr>
                </a:glow>
              </a:effectLst>
              <a:latin typeface="Times New Roman" pitchFamily="18" charset="0"/>
              <a:cs typeface="Times New Roman" pitchFamily="18" charset="0"/>
            </a:endParaRPr>
          </a:p>
        </p:txBody>
      </p:sp>
      <p:pic>
        <p:nvPicPr>
          <p:cNvPr id="23" name="Picture 3" descr="C:\Users\ODS-MEDNIN\Desktop\13007600-panneaux-solaires-et-eolienne.jpg"/>
          <p:cNvPicPr>
            <a:picLocks noChangeAspect="1" noChangeArrowheads="1"/>
          </p:cNvPicPr>
          <p:nvPr/>
        </p:nvPicPr>
        <p:blipFill>
          <a:blip r:embed="rId5" cstate="print"/>
          <a:srcRect/>
          <a:stretch>
            <a:fillRect/>
          </a:stretch>
        </p:blipFill>
        <p:spPr bwMode="auto">
          <a:xfrm>
            <a:off x="4714876" y="4714884"/>
            <a:ext cx="2428860" cy="2143116"/>
          </a:xfrm>
          <a:prstGeom prst="rect">
            <a:avLst/>
          </a:prstGeom>
          <a:noFill/>
        </p:spPr>
      </p:pic>
    </p:spTree>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0" y="214290"/>
            <a:ext cx="9144000" cy="1214446"/>
          </a:xfrm>
          <a:solidFill>
            <a:schemeClr val="tx2">
              <a:lumMod val="40000"/>
              <a:lumOff val="60000"/>
            </a:schemeClr>
          </a:solidFill>
        </p:spPr>
        <p:txBody>
          <a:bodyPr>
            <a:noAutofit/>
          </a:bodyPr>
          <a:lstStyle/>
          <a:p>
            <a:pPr algn="ctr">
              <a:buNone/>
            </a:pPr>
            <a:r>
              <a:rPr lang="fr-FR" sz="32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2- Substances utiles diverses susceptibles d’être </a:t>
            </a:r>
          </a:p>
          <a:p>
            <a:pPr algn="ctr">
              <a:buNone/>
            </a:pPr>
            <a:r>
              <a:rPr lang="fr-FR" sz="32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valorisées</a:t>
            </a:r>
            <a:endParaRPr lang="ar-TN" sz="32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eaLnBrk="1" hangingPunct="1">
              <a:buFont typeface="Wingdings 2" pitchFamily="18" charset="2"/>
              <a:buNone/>
            </a:pPr>
            <a:endParaRPr lang="fr-FR" sz="32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10</a:t>
            </a:fld>
            <a:endParaRPr lang="fr-FR"/>
          </a:p>
        </p:txBody>
      </p:sp>
      <p:sp>
        <p:nvSpPr>
          <p:cNvPr id="8" name="Titre 1"/>
          <p:cNvSpPr>
            <a:spLocks noGrp="1"/>
          </p:cNvSpPr>
          <p:nvPr>
            <p:ph type="title"/>
          </p:nvPr>
        </p:nvSpPr>
        <p:spPr>
          <a:xfrm>
            <a:off x="4214810" y="1571612"/>
            <a:ext cx="4714908" cy="500066"/>
          </a:xfrm>
          <a:solidFill>
            <a:schemeClr val="tx2">
              <a:lumMod val="20000"/>
              <a:lumOff val="8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algn="ctr" eaLnBrk="1" fontAlgn="auto" hangingPunct="1">
              <a:spcAft>
                <a:spcPts val="0"/>
              </a:spcAft>
              <a:defRPr/>
            </a:pPr>
            <a:r>
              <a:rPr lang="fr-FR" sz="1800"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Cartographie des substances utiles </a:t>
            </a:r>
            <a:endParaRPr lang="fr-FR" sz="1800"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3" name="Picture 10" descr="CarrChamtou_N7"/>
          <p:cNvPicPr>
            <a:picLocks noChangeAspect="1" noChangeArrowheads="1"/>
          </p:cNvPicPr>
          <p:nvPr/>
        </p:nvPicPr>
        <p:blipFill>
          <a:blip r:embed="rId2" cstate="print">
            <a:lum bright="-18000" contrast="57000"/>
          </a:blip>
          <a:srcRect/>
          <a:stretch>
            <a:fillRect/>
          </a:stretch>
        </p:blipFill>
        <p:spPr bwMode="auto">
          <a:xfrm>
            <a:off x="1" y="1500174"/>
            <a:ext cx="4000496" cy="2852737"/>
          </a:xfrm>
          <a:prstGeom prst="rect">
            <a:avLst/>
          </a:prstGeom>
          <a:noFill/>
        </p:spPr>
      </p:pic>
      <p:pic>
        <p:nvPicPr>
          <p:cNvPr id="4" name="Picture 14" descr="CarrChamtou_N3"/>
          <p:cNvPicPr>
            <a:picLocks noChangeAspect="1" noChangeArrowheads="1"/>
          </p:cNvPicPr>
          <p:nvPr/>
        </p:nvPicPr>
        <p:blipFill>
          <a:blip r:embed="rId3" cstate="print">
            <a:lum bright="-27000" contrast="53000"/>
          </a:blip>
          <a:srcRect/>
          <a:stretch>
            <a:fillRect/>
          </a:stretch>
        </p:blipFill>
        <p:spPr bwMode="auto">
          <a:xfrm>
            <a:off x="0" y="4005263"/>
            <a:ext cx="4000496" cy="2852737"/>
          </a:xfrm>
          <a:prstGeom prst="rect">
            <a:avLst/>
          </a:prstGeom>
          <a:noFill/>
        </p:spPr>
      </p:pic>
      <p:pic>
        <p:nvPicPr>
          <p:cNvPr id="7" name="Image 6" descr="gabès.jpg"/>
          <p:cNvPicPr/>
          <p:nvPr/>
        </p:nvPicPr>
        <p:blipFill>
          <a:blip r:embed="rId4" cstate="print"/>
          <a:srcRect/>
          <a:stretch>
            <a:fillRect/>
          </a:stretch>
        </p:blipFill>
        <p:spPr bwMode="auto">
          <a:xfrm>
            <a:off x="4000496" y="2143116"/>
            <a:ext cx="5143504" cy="4714884"/>
          </a:xfrm>
          <a:prstGeom prst="rect">
            <a:avLst/>
          </a:prstGeom>
          <a:noFill/>
          <a:ln w="9525" cmpd="sng">
            <a:solidFill>
              <a:srgbClr val="000000"/>
            </a:solidFill>
            <a:miter lim="800000"/>
            <a:headEnd/>
            <a:tailEnd/>
          </a:ln>
          <a:effectLst/>
        </p:spPr>
      </p:pic>
    </p:spTree>
  </p:cSld>
  <p:clrMapOvr>
    <a:masterClrMapping/>
  </p:clrMapOvr>
  <p:transition spd="slow">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268760"/>
            <a:ext cx="9144000" cy="584775"/>
          </a:xfrm>
          <a:prstGeom prst="rect">
            <a:avLst/>
          </a:prstGeom>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sz="3200" b="1" dirty="0">
                <a:latin typeface="Cambria" panose="02040503050406030204" pitchFamily="18" charset="0"/>
              </a:rPr>
              <a:t>	</a:t>
            </a:r>
            <a:endParaRPr lang="fr-FR" sz="3200" b="1" dirty="0"/>
          </a:p>
        </p:txBody>
      </p:sp>
      <p:sp>
        <p:nvSpPr>
          <p:cNvPr id="5" name="Espace réservé du numéro de diapositive 4"/>
          <p:cNvSpPr>
            <a:spLocks noGrp="1"/>
          </p:cNvSpPr>
          <p:nvPr>
            <p:ph type="sldNum" sz="quarter" idx="12"/>
          </p:nvPr>
        </p:nvSpPr>
        <p:spPr/>
        <p:txBody>
          <a:bodyPr/>
          <a:lstStyle/>
          <a:p>
            <a:fld id="{D08BB82B-EE26-43D2-8AE1-FDCAF5563780}" type="slidenum">
              <a:rPr lang="fr-FR" smtClean="0"/>
              <a:pPr/>
              <a:t>11</a:t>
            </a:fld>
            <a:endParaRPr lang="fr-FR"/>
          </a:p>
        </p:txBody>
      </p:sp>
      <p:pic>
        <p:nvPicPr>
          <p:cNvPr id="66562" name="Picture 2" descr="http://www.afriquetravaux.com.tn/wp-content/gallery/routiers/dsc_2885.jpg"/>
          <p:cNvPicPr>
            <a:picLocks noChangeAspect="1" noChangeArrowheads="1"/>
          </p:cNvPicPr>
          <p:nvPr/>
        </p:nvPicPr>
        <p:blipFill>
          <a:blip r:embed="rId2" cstate="print"/>
          <a:srcRect/>
          <a:stretch>
            <a:fillRect/>
          </a:stretch>
        </p:blipFill>
        <p:spPr bwMode="auto">
          <a:xfrm>
            <a:off x="0" y="1785926"/>
            <a:ext cx="9144000" cy="5072074"/>
          </a:xfrm>
          <a:prstGeom prst="rect">
            <a:avLst/>
          </a:prstGeom>
          <a:noFill/>
        </p:spPr>
      </p:pic>
      <p:sp>
        <p:nvSpPr>
          <p:cNvPr id="7" name="Rectangle 6"/>
          <p:cNvSpPr/>
          <p:nvPr/>
        </p:nvSpPr>
        <p:spPr>
          <a:xfrm>
            <a:off x="0" y="1785926"/>
            <a:ext cx="9144000" cy="2677656"/>
          </a:xfrm>
          <a:prstGeom prst="rect">
            <a:avLst/>
          </a:prstGeom>
          <a:solidFill>
            <a:schemeClr val="bg1"/>
          </a:solidFill>
        </p:spPr>
        <p:txBody>
          <a:bodyPr wrap="square">
            <a:spAutoFit/>
          </a:bodyPr>
          <a:lstStyle/>
          <a:p>
            <a:pPr algn="r" rtl="1"/>
            <a:endParaRPr lang="ar-TN" sz="2400" b="1" dirty="0" smtClean="0">
              <a:latin typeface="Times New Roman" pitchFamily="18" charset="0"/>
              <a:cs typeface="Times New Roman" pitchFamily="18" charset="0"/>
            </a:endParaRPr>
          </a:p>
          <a:p>
            <a:pPr marL="180975">
              <a:buFont typeface="Wingdings" pitchFamily="2" charset="2"/>
              <a:buChar char="§"/>
            </a:pPr>
            <a:r>
              <a:rPr lang="fr-FR" sz="2400" b="1" dirty="0" smtClean="0">
                <a:latin typeface="Times New Roman" pitchFamily="18" charset="0"/>
                <a:cs typeface="Times New Roman" pitchFamily="18" charset="0"/>
              </a:rPr>
              <a:t>Un réseau routier adéquat reliant Gabès avec les autres</a:t>
            </a:r>
          </a:p>
          <a:p>
            <a:pPr marL="180975"/>
            <a:r>
              <a:rPr lang="fr-FR" sz="2400" b="1" dirty="0" smtClean="0">
                <a:latin typeface="Times New Roman" pitchFamily="18" charset="0"/>
                <a:cs typeface="Times New Roman" pitchFamily="18" charset="0"/>
              </a:rPr>
              <a:t>  régions du pays</a:t>
            </a:r>
          </a:p>
          <a:p>
            <a:pPr marL="180975"/>
            <a:endParaRPr lang="fr-FR" sz="2400" b="1" dirty="0" smtClean="0">
              <a:latin typeface="Times New Roman" pitchFamily="18" charset="0"/>
              <a:cs typeface="Times New Roman" pitchFamily="18" charset="0"/>
            </a:endParaRPr>
          </a:p>
          <a:p>
            <a:pPr marL="180975">
              <a:buFont typeface="Wingdings" pitchFamily="2" charset="2"/>
              <a:buChar char="§"/>
            </a:pPr>
            <a:r>
              <a:rPr lang="fr-FR" sz="2400" b="1" dirty="0" smtClean="0">
                <a:latin typeface="Times New Roman" pitchFamily="18" charset="0"/>
                <a:cs typeface="Times New Roman" pitchFamily="18" charset="0"/>
              </a:rPr>
              <a:t>L’autoroute Sfax-Gabès et Gabès-Libye est en avancement à 80% et en cours d’exploitation.</a:t>
            </a:r>
          </a:p>
          <a:p>
            <a:pPr marL="180975">
              <a:buFont typeface="Wingdings" pitchFamily="2" charset="2"/>
              <a:buChar char="§"/>
            </a:pPr>
            <a:endParaRPr lang="ar-TN" sz="2400" b="1" dirty="0" smtClean="0">
              <a:solidFill>
                <a:srgbClr val="0000CC"/>
              </a:solidFill>
              <a:latin typeface="Times New Roman" pitchFamily="18" charset="0"/>
              <a:cs typeface="Times New Roman" pitchFamily="18" charset="0"/>
            </a:endParaRPr>
          </a:p>
        </p:txBody>
      </p:sp>
      <p:sp>
        <p:nvSpPr>
          <p:cNvPr id="6" name="Rectangle 7"/>
          <p:cNvSpPr>
            <a:spLocks noChangeArrowheads="1"/>
          </p:cNvSpPr>
          <p:nvPr/>
        </p:nvSpPr>
        <p:spPr bwMode="auto">
          <a:xfrm>
            <a:off x="500034" y="357166"/>
            <a:ext cx="8207375" cy="830997"/>
          </a:xfrm>
          <a:prstGeom prst="rect">
            <a:avLst/>
          </a:prstGeom>
          <a:solidFill>
            <a:schemeClr val="tx2">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fr-FR" sz="4800" b="1" dirty="0" smtClean="0">
                <a:ln w="19050">
                  <a:solidFill>
                    <a:schemeClr val="tx2">
                      <a:tint val="1000"/>
                    </a:schemeClr>
                  </a:solidFill>
                  <a:prstDash val="solid"/>
                </a:ln>
                <a:solidFill>
                  <a:srgbClr val="0000CC"/>
                </a:solidFill>
                <a:effectLst>
                  <a:outerShdw blurRad="50000" dist="50800" dir="7500000" algn="tl">
                    <a:srgbClr val="000000">
                      <a:shade val="5000"/>
                      <a:alpha val="35000"/>
                    </a:srgbClr>
                  </a:outerShdw>
                </a:effectLst>
                <a:latin typeface="Times New Roman" pitchFamily="18" charset="0"/>
                <a:cs typeface="Times New Roman" pitchFamily="18" charset="0"/>
              </a:rPr>
              <a:t>3-Infrastructure diversifiée</a:t>
            </a:r>
            <a:endParaRPr lang="ar-TN" sz="4800" b="1" dirty="0">
              <a:ln w="19050">
                <a:solidFill>
                  <a:schemeClr val="tx2">
                    <a:tint val="1000"/>
                  </a:schemeClr>
                </a:solidFill>
                <a:prstDash val="solid"/>
              </a:ln>
              <a:solidFill>
                <a:srgbClr val="0000CC"/>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6" descr="data:image/jpeg;base64,/9j/4AAQSkZJRgABAQAAAQABAAD/2wCEAAkGBhQSEBQUExQVFRQUFRYVFBQWFRgVFBUVFBQXFRQUFRUXHCYeFxkjGRUWHy8gIycpLSwsFR4xNTAqNSYrLCkBCQoKDgwOGg8PGikkHyQqLCwsKSksKSkpLCwsLCwsLCkpKSwsKSwpKSwpLCksKSkpLCwsLCwpKSkpLCwpLCwsKf/AABEIAMIBAwMBIgACEQEDEQH/xAAcAAABBQEBAQAAAAAAAAAAAAAFAQIDBAYABwj/xABHEAACAQIDBQQFCAYKAwADAAABAhEAAwQSIQUGMUFREyJhkTJxgaHRBxQjUpKxwfAWQlNy4fEzQ2Jjc4KTorLSFYPCFyRU/8QAGgEAAgMBAQAAAAAAAAAAAAAAAwQBAgUABv/EADARAAICAQQAAwcDBAMAAAAAAAABAhEDBBIhMRNBUQUUIjJxofBhgZEjscHRQlLh/9oADAMBAAIRAxEAPwDO3qH3jV3EPQ669YkEzdkQXWqq7VNcaqzmmooBIYzVExp7GomoyAsQmmE0pNNNEQNiV1dXVJB1OFIKcoqGShyipkWktWSeFaDZewS0FvKgZcsYK2Hx43IpYHZzOdBWx2Pu6qwWipsNZS0o0E9Kdcx1YubUTycLodjjUQv88VBCwKpXtoTzoVdxlV3xVBhiLuQTbGeNU72PobexlVnxVNRwlHIJNiqfav0HW/Vi3eonhURYct4ipBiqE28RT+3qYwpk2GkxVQX8VVJcTpVe7iafxOkQ2T3b9Vbl+obt+qr3qBOFsiya5dqvcuVE12oXu1CgVbNZujbW7axFp/RZsMTGhjtShj7dUN59nW7N4LZbMpXmwJDSZGnsqTci/D3/APBV/wDTxFlvjRL5SsoxAKKB3cpI5sG72nXUa+NJO46ivJnJ8GQ7PqRNdQ83KWtDYD3Ba5emql00/E3FmFnTiSePs5edVWeoii0mR3DUDGpbhqu9MxQCTGsaYTSmmE0RAmIabTjSVYqJSxXVLbsk1zdHVYxVq7hMAWPhVnB7O660XtqqDXypPLqK4Q1DF5sfs7Zirr76INjgui+dCrmNJqE4ikHjlN3IZtLoJnGUxsYaGm/TGv1dYURvCDYmq13FVSuYmoWv0eOEG5llr9MN2qpu1wuUfYD3l1LlWEu0OR6mS5VZQLRkERfp4v1QFylW7VVAvuCXb6VBcv1AbulQvco0FRDZK12omuVC1yomuVLiV3ErXajL1EXqMvXbSjkaTdC99LdH1sNiAP8ALbz/APxWm+VfDJlsXlADXJzkc5RCJ9lZfc20fnKHgHW8g8c1m4D5aedar5Qu9srCXP8AC99kj7xWVm41UK/Owi+U80dta6oc1dWrtAbgxewXe0Iy/WPnECqWItMsZoEjMNQdD1jhw4VPicacvdPMzycc/Kh73STJ1NDxKT7LzaXQpemE0hamzTNAmxGppp5NMNSijG1wFSLbmrFq1XOVExjZHZw08aJYexHhUQYL66RsRNLSbkMRSiXzigBC+01E18mqfaV3bVWOFEyyMsNdppvVXNym56IsaKOZYN6o3vVCblRFqvHGVcyVrtNNyoi1Jmom0HuJQ1OD1ADTganaRZYV6lW5VUGpFaqOJdSLPaU4XKrF6VXqNhdSLTXdKia7TGuVEXqyic5EhemF6jLUwvU0U3D2akmo81KprqK2Hd08XGMwywNbyyeff7sHw199bTeZc2wbZ+obY+y7J+NecbGv5cTYbpetHyuKTXpu1rc7GxC/s7lwfZxM/cax9atuXHJeqGsb3QZ5PNdTJrq1hSw2lrtT2aKDcPDUATMyxMBQBMzz9dCbyFSQeI/Mg8x40awtjsrlwmRECJIOp1E8/wCRqntxNUadSIiSSAOBPrk/ClsU6nt8g818Ngya6abTgKcF0KNakRK5VqQNFVbLpDgnWnG50qEvXTUbS24fmppemk0lWUSjkPz0mam0lWUSu4dmppekY02rqJVzFLU2aQ0lTtKbhxakmkrpqdpG4dTgajpZqKLJkganqaiFOBqNpbcPzUqtUU0oNdtO3Exeoy1NLU0tXUTuHZqazU3NSE1FEWLNKTA/PtpimuZvd+TUUdZJauQwPQg+RmvYL65sDtJOj32H+ZRcFeMsdD6j91ezbMOdMav17aN9vDcax/aapRl6P/KHNLzaPHTXU2a6tQUs0TXOKQFluJOijiATEz109lUSSysOJjTTnV574JJJmTqSJPA8ZHH212HtpbmZYsNAIEeskHx09R8KQT2+XI41YJxOz3txmA14QQZgAnh6xUuzcD2jwTC6yZAjTx5+FFMYihcwGqwwJPUwQoPHXX2GoMPfByhZEEcTwlj0HSJJoniylApsSZX2xhltuAocA6gPHDlDCM3Hp9+g+a0mMzXMO7HuzBUH9YLJ5nQasRPH21mJo2mlvjT7QPLwyTNXTUmDwT3SQizlUs3ABVESxJ4DUedWMNsm5cV3VSVtgF25KDIHnB8qejhlLpCss8I3bRUrqv29jXTACEkrnA5lCYDR08aTGbJe1dNpwA4bIVBBIaYg+NF92mlbQL3mDdJlGkNaFNycSc8KPoy63DOiG2udw3Tu60MwmyHuuUQAlVZ21EBEEsxPQCi+7TXkCWrxyTafRRQx5H3iPxplEsFsh7naFRItpnYz+rmCjzJovhNw7tzD9sHSSj3FtHNna3bbI7g5cuh5EzVo6aTKz1MIdsyoFPZKM4zde7bvXLJgvaBLgHhlifXxFBXWCR4T7pqJ4vDXJMM0cnysQCmMK6lC0HbYa6EApwFE9ibAuYk3Bbj6K095pMdy3GaOp14VdxuxbdvC23Bz3H77FXBVE1Xs2TLpczQeJ0o0dNKXIGWoinQBArq0ezt3Ldyz2jXwndukr2VxsptgFFLKMvf68udRYndS8uHsXwpdb4uZQisxXsnyHNA5nhV/dZUR7zC6sAV1T3MIwbKVYN9UqQ3lE0t/Z1xBL23UdWRlHmRQXhl6BVlj6lUmkJpxWo2oMotdhVKziaQmkJrhQy9j1Px+HvqOac7fn7hTKgkWvYN0b2Zv8TCYY+SZK8eBr1Pcm9rhj1wmX227pH4Vk+1V/Rv89f8AA5o38Z5lcSCR0JHkYrqsbVTLiLw6Xbg8nNdT8XaTF2uSUXiADAiSRofKeYH4018QWbU8xx4cKhW6QpXkSCR4iY+80gY/n8xUbUW3Fz551E6EAQOfOTV3Zl9FbhmmBBGoPIwKGWLeYjMeHrn2aGNKuKVQnIwHAEn9WPUeJI9vGg5IJraEjJ9l7HYdmUrIkiQJgAaQIB0iPZFCE2RcIJABjkDJPXLHGPXV84xWJkiSV18YEljMke3nXWtn3CBlcHjA18NOHE66eFRicsa54ImlJlrYVz5vaxS3lZO3sdijFZAY3EeGA1AIUj1ije7W9GFsYQ2bts3e0vZnIZlCqtvLb0g54LMY0qDAYdMwZ0BMKoLd6FKw3ODJmdBx8asXdg2WJJtjXUxKj2AGB7Kewe0P+LXXn+MQz6FSt2+fp/ofgN8bCMAR3BhLdkEKc/aoyE96JyHKdOFCN4Nvpe2gcQIyG8LghMrZc4MN9ZoHGrFndu3NuVPoHPqfS7sT46nypLG7aHssyH0WzyTx0iY5yTw6U69enzQpj9nxx/L+fr0aOx8pFm0cRlBLX79+6pKyqm7b7NFIOjAHU8jWW2TvQExd+7eE9vYu2ibaqoU3UChhbAAgRwFWMPu1bm2WU+i2fvHjpln3+VOwu7iDss1uTDdpJJEx3ZE/dU++x8l+fyTHRKKat/n7EW7W37eGt31NsXc5tEyGAy2nJjukGczKeP6orTt8o1hcLlXtAIvp83NtezPbXWuK5eZlQeAFD12PaB0tqJ46cRUOL2EjPai2uUMxfSNMhyz170V3v8X2is9CpNu3yDN7N+7mKxHaLcdVRi1lcoBt5ozDMNWGg4zWa2niRcvO4UKG5AQJywSB4mT7a11rdVItzbGl1y0tP0ffyA66j+j0/jS291k0m2J7didZ+ilso48Iy6fxoM9WpLb5BoaaMHu8+rBWwtyL19Ld5OyZC3eDXbaMuVoIKswJ4e+jm3tp7PTaGIJt3XXO4BtNbyHMoUxI9HjHjUX6MpH9Gv8AT5uP9VPDjwjlVnCbCRTczW0INwlJUGFyrpqNNc2lGjrYQXwoDPSPJL43/HBXwW9djDZDatP2T2sRZYNcQ3StxlzElRAIjQkc+cVc2lv/AIdtnNhLNm6q5ci57isBL585AUS0iPVTzsu1+zt/YX4UOxexAe2hE71tRb0AhgG104aldfCp9/jJ8roiPs+MV36/3ssbqfKBbw2DbD3bLupNycl3s8wvAKQy5TJGsHlV5PlPw6Wbdq3YxVtLWbKLeMKE52zHMQne14eug9/YSzcy20Aa0FXTg4za+H6mvhTW2Is+gkdjk4fr9f41V66D7X3YZaMZi98MO+IF5rWJYgDI3zsi6D1NzJLGp8dv/h76G3ds4q4pjS5jmeCuoKzb0PqqK3sZQyEokC1lbQat3df+WvjUmCwOS0isqyBB0B19dUl7T86OXsyHX+/r/ci2zvHgLmzuyt2FS9NvIRbXMoUntC96ZuFgY4cvLCMa2e8FoDDPAAiOX9oViiao9V46uqC49MtOtqdnU5R+fAcvbTBSufz9woQURjSUhrq4kWvR9y73cwZ8MQn+8kV5vW83LufQ4c/VxFxfY6KfxNZ3tFXhf55Ma0j+MzG9Iy43ED+9c+Zn8aWrG+9g/P78cyp80U/jXUXA08cX+i/sVyQe5/UHLTwatfNyIGWZPiOPKfbSDC5QZIB6Ty0199EtEUMs3QFIiZHEHUQePhwqO9Mn9bhrx8fP+NWVa3Go14aaaGZ9Z1B16EU626AZSJjhppOgJgVyXN0Q3+pVUcPzHhV/C3SBMNA4wDp0k07D3svBV4RrqNR1PgYqG5iLp9FSIJ7wJAnhxJiINTJXwRdcmn3fYksYBVcsEEGQ08COkCjZWs/uKSyX2OpNxZPU5Zn31pilLyhtlwTvsqX3yqTExy61QO1T+yfy/hRW+untH30E2jtrs3yKASOJP3VVbpSpIq3SLeG2iWYDs3WTEnhRMJQ7ZONF5Q0QQ0MJ0njp4RRhEqU3bTIbIGTUfnpVhbdP7LUfnmKsJZqyRRsF4u86Rltl9ORiKrf+Qu/sD9r+FGMUAoLHgBJrO/pE2b0Rlnh4euujCcm6RRySCuCdnnMmSIiTMzU7WqsYNQwzDgwBHtqVrNdG2ibBzWqie3RB7dQPbqGwiAeLxFwMQqBhyM+elVDjL/7Ifa/jVzbOM7FGaJMwB4/kUEwW8DFgLkQx6RE1RRnNNpBNyXYawzsVlgAekz6qkipLVvjTjbpfdaDoD7fszhrv7s/ZIb8K8/Nek7Ztn5vdj6je8RXnGlP6R/CxfN2IPz8KaTXMaSnABxpK6lVZPxMDzNQSJWz3OufQfu4pD9pAPwrLf+NfLOWfV3ifVlmf41pd1kK2L4OhW7Zb/kPhSesp4mMaa1kQT3l2XnxVxuuT3W1H4V1aPEYbMxPWPuFLWFDWOMVH0RpvCm7PNLIIideY5nwjiK69YYNJHHUeo1qN2t1bmLYLbGvlHWT8aN7zbiHCWc9z0swUQRkywACdPA+Yr0+yjC8W+Dz44fT8z500oQYGp6CjlvCKwGY6axB56aVUGCz4pEDsue4ElRBAJAMcudWarhE3fLB1vNEwYUSY6cz9+tQYrFggZeY18NfKre29lCzfe2rsQhiT6XojjEDnQ1bIPP3VCjfJLnxSN18nqf8A69w9bp9yL8a0xWgm4VjLhD43XPuUfhWgK0pl+Zl49FS+mntFYXaB+nuH+0fdW+vjSvPsafpLn7zfeanS85H9CMnQf3PHdf8AfH/H8+daxErL7mDS5/iD/jWttihzf9SRy+VComo9X4irVu1Udte97PxFX7FuasgbBO3bH0Nz938RWJGGEc+vumvVtubvsMK7GIyjTmNRxrL7C3VfFEhMoCgSTw1Ggp7Sx2xlu9RXJJ7qRe2TY+iT9xdPZVm5aq+mzTZUW2iVUAxw0HKoLq0l1f1YeINupVa4lELq1VuLQpMYiY/fJB2PruD7jWTVQI46RWw30H0P/sX7jWRJ0/PU0zpeYfuyMvZvrS0/s6fYXTy+6pMlZF8DyQO2vanD3f8ADf8A4mvKCa9i2hbmzc/cf/ia8drR0TtMX1HaEpKWup8WFVCeFT20XmDI8fjUKmDWl2FuViMRZuXreUoi3O6WOdgqmWURGkdeRqk5KKtstFN9ApUDWuJlH1kcri+Hinvo7uwzGziQTIC2yO9MQx4c67cPdxsdfawpUZ7ZJY8FyMrAkDj0jxrVYzcJ9nvdV2Drcskow4HKwkEHgRPvpfPFvHIJhn/UQUtGVB6gfdS1Fgmm2h/sj7q6vISjTZupkm6u1VwWVwLjFlIKwOsa6SPOtHtjHrjUAuqCo1y6xPXjXkHz3MqKOIhf9xP40WxO+9xXItBcg0lhJJHE8R+RXuJycjzOzaay/uvh2juZY4ZWI86is7pWEuLcXPmVswlyRI8Kyn6fYj+7+yf+1I2/mJ/u/sH/ALULbP1JNJtDc2xddnbtMzGWi4QPLlVcbqYZIAsg8e8xJPtM61nm39xP939k/Gov04xBMRb+yf8AtUbJ+pKo2+BwaWkyouVZJgEnU8eNSMKE7M2zOHFxyJGYt4AE8vVWQu744jMxV4UkkAqDAnhqKC8cpNhU0j0C5bkdKEHdO0SSc0kydeprKjfLE/XH2F+FKN8sT9dfsL8K5YZxdpkuUX2bnZmx0syEmCZM668KK2xXmY3yxP1x9hfhVixvdimIAcakD0E5mOld4E7tshyR6daSr1gxQTA4vuiWBIABMjUxrVDeXbzW7X0bQwIgiDrMRHPn5V0VzQKXJusVj2uWzbY90gA8jA8Y9VDNl7QGHzG3pPEZswgGJjLx415l+nOLH9b/ALE/61Bit6MQr6XNNGgqpElQeBHUzTPxdWC2p8nsWJvl2LEyTVO5Xlp36xf7QfYT4Vsd39sM6DtGloBJ4ekoPDlQZQaCRQXuiqjiqu2tokW3y8cjEMCNCBpzn+VYE744r9oPsL8KH4MpdBYySNttHZKXhlcEiZiY1HD7zQ79FLH1T9pvjWWbfDFfXH2F+FRne7FftP8AYnwqFp8i6YTxIeaN9bsZdJPtp4WvO23uxP7T/Yvwpq72YiRNzSRIyqPeBQXo5+qDLNE9GdND6qgXZls/1aH/ACr8Kjs7QBtzB4TwPSeMVjr+9WItxlYQZOqgxJmJPrFKxwzn8odyUVybJt0sK5LNZUkmTJaPYJgeypLe5OD/AP509/xrEJv5ih+sn+mtTp8oOKH61v8A0x8aL7vqP+33YPxMfobYbj4M/wBQn+740UsbJRI7MBAFKkCQpB45lBAY+JnjXnifKJiutv8A0/41KvyjYr+6+wf+1Venzvt/cnxMZr9oOMPct3La5XtsSDaKoTKiQZ0Ig8KHYzaV3EO1y67sezdVVskKJU6BaB7W202JwXaPGYXQCAIHADQeoiqW7LSy+u8PO3bP4UX444WmyqUXkTo02zL57FPVXVRwF+Laj1/ea6seUHbNBGcw+CuqhCISzgAkDh4A/WPDThFMXd++P6tvcfu4V6DuxYLvalu4XkjTm58PxrXbC2XYe8c6gtAKdO7mn2w/uNezxQTVy+x5rNJpvb9zwz/xr/VIgZumh4H1VzYJte6dMszyz+j516dv1gcPaS8LWhVFkH+0cygeGUgVhsZtC0z3CG0a7YI+jA7iDvnThHTnTKwQq7AeLP0M9iMOykgiCCQfWOIrsIne1/kBRPEhbi3Suv0jNwjuMYB940pLWCK3R3T6OnumlM1Q4THMKcuWjrwc2cltScx73DgDIE/nnQd8KwMFSCevjWzwmCaOGhFUNobPJvJpOh065f50hizLc4jmTFxuM7bwLsYVSTpoOOug++iSbn4skAWHk3jhwJXW8oJa3q3EBSZ4QONGt3ESxiBdu6W7V1M+mbRXUnQ8eRjwrUYPejBi5bY3NBtG/iW+i4Wmt3Ett6PPMvd5Tw0rRhBSVmfOUouqPNcTsW9aVWuIVVi4ViQQTacpcGhOoYEH4EVe2BgT84TMNBLcuQMadK0W3cdavYG3bttme1dxFx+7lgXb7Nb1jWVIMcuFDthYR0vd8EEh4noCNR1GtDy7Y2rLQ3SV0albkDQCfVWb3luFhCiQDLdIAga89S3lR1QRM0KxGFbK88w3vBrN8ZKdjscNxMmymJ5dfXT8do59S/8AFaKrsR7i2baKC15kRJMDM08TyFWsVuViHvOqqspaLnvCMtoi08eIcHTprWnjgpv+RPJ/T7/QzyWSQI5mB6+HPxrdbKuAMo5FQNRroB19VZfA4UmyjRpm9sh9a9E3V2Ph7kHEXMhzHu5wmkCOOvGqNJuiW9kba7r7keNs5rLjLJKkAAakxwFYQboYgyOzMiJEjnw517BtbB4e3k7K4DJEjOraSNY9VHNkbMtAuYBJZfHgoij44JK5CssrcnGK/no+e/0WvkOwtki2uZzIhVDBZJnqa7E7mYtO0zWGHZFFuar3TcIFscdcxYRHWvT94L9mzYxNqQDdtgWhlkkpcJInlxHHpQzaW8uHY43LckXmwrW/oiJ7J1L8tIAPHjTHgL8/Yp48vQ80xe79+2zK9sqykhgSBBUkHn1BqumyrrNlCyekj416TvjibeJu3btohrTMoDRl1+jU6cRwJ160E2dgSl9jEfRgxPCW5eVI6hrGuO6H8Clk7HJiXTDKrAh4ykHoNJ8azG0bHcXrP8/wrUXrDMZI9/ChO0sOe7p+v+NI4KsdyrgzowbExlM9Bxogu7mKBA7C7JuG0BkMm6olren64AOlaLdyyExqO2UIptsc3ogC4DJ8BE+yt1Y2pYzz29kRtZrv9J+o9kjP6Xoy0Zq1IYlJWZuTJKEqo8gfY11YLW3Wc0EqYORsjx6mBB8aspsu4VkIxExOU8eNeqvcsXMMqC5be4MZiYAfM3Zu9xpGvonuGeelaHYu61g4QGTqC+YaFSp5eorRHp4pXJgfeJ3SR5Fsm3dsopa0+XO2YMjQFdFyPqOEjjRbC4pnacsCSI6dxtR7R762trGqXlVgJYQDNlbTMFOgOhAbgaq7TnKeHBuAj8ax9RHZCSa5NTH8U00zBWmgR4n7zXVDeaGYf2j95rqytqNIObGxuQo0gAHhrPOi649g6spgifeCD99YuyhLr6UAzwOU+2tICdK1palwraILCpXZT3uvFkuOxnNkX1ZdBrz40M3jvIBbUW0EEElY1AEFTCjrVnexvoB4sKA7V2ob7ZiqrxgDhrHwp/S592KTfbYlqMNZI10gxgXW+1zKi2wUVYUD608gOlFPmXeDcwCPP+VCd0kntD4L/wDVaRUrL1eRyyse08FHGqKyWtKRsGCyt9WfeIq8Epwt1n07GrINl4BRftTqHxVgkED9ounjwr0LeDCJ872eMi/090+iOWHueHjXnuOx4w5s3SCQl620DiQskgT6qJYz5TMNcvYa81zJ83a6WtmWc57eQAFQVBGpia3tLJLCm36mRqdzytJBT5QNno15FAVZtPJAAnvrxjjwNZe+gW4pj0QRoPrR46cKt7Y37w2Iui4LgUKhWGBBkuWmYjhA9lU7ri6ZWSAQCR1GvI9CNehFIaqd5OOhzSxqHI9sRJA6ieHjFcbeYEddKkt4UECRrBHMGCZqidu2hIUkwSNAdY4wSNR41mtOT+EcVRXJZwVkLisAvIYm0J4cA2tHLO0ba4i7mkjsMQh1AknFMw5dKyP6Q2+1sXA2U2roeCGlioMgQNONTttDM7XBJDLciA59N2fUgcO9Xo/Z8owhWR135mNroTm/gV9f5KmwcOHwyLI9Jp8O8Y0nwrR2BPCDBgwRoRxBjga873Y2rcS89tVDkggHkpWYJP1ZjT1cJoxuxts2Z7cqO1Auwtti8uJzPkWO8sGJ5jhNJ5YS3ya+o7jmtqRvbbwvj76s7P2k9sMBzIbnMgR1rNjeexMZm/07n3ZaJ28SrQVYMCobSeDCRoQCPaK6OecOaIlijItbtYBHx2S7bS6Pm7mHUMs9qmoDA66++nbC2LZO2MbbaxaKKiFUKKUWQk5VKwOPIc6E/pIuDxiXHQuDZdIBAMl1M6/u++ptj7z21xmIxrhUtXVRAjtDgwsHRSDORvGtPFPdjUn5oz8kGsjSRDtLZq9viUVVRVxJIUDugAW2gAQAKgGzR2hbkQBA8P50zEby4c379wXUK3bhcBcxyyqrBOUa901YwW1bN0xbuK510EzpE8R4jzrG10pSyNro1NMkoJPsUYBOnvNC7+wXaBl4NM9YMitAKbj9prZt5jrwAHiRPlSGPJKN0MyimZzF7JZRdYr/AFRJEclkzM8K0fyh7tYWxaw72sOtvNfVXy/rIQSVOvhQzZu00a2DiXV3hxOWO5Osoo4ajl0ojiN7MNe7l28rZSCFfM0ESAYK8fjWlp9f4a2uLf0Es+lc3aaX1LG+u7FjDvhTh7Its9y4py/rfRkqOJ1mr2wr9xMK1txBEoASV7pOdtY/tUP2ptoYgYZkuLdFvFJmYNJGcFYPtK+dCt9touR2aFl4aiRwM+7qKLk10p7Vj4vu+1yDx6ZRveroLbWu27ZJt6A2nBj+ywNZrD7RBZhmeZVdVj0jEekdJNV8FcuHDorgDuXACZ16sTPA0y2CHkshnJ+sCfTXnS3iNwcZMPt+JSSBmNH0jes0ldjh9I3r/CupJPgcH38R9GPFRHtAImqNvFvEySPX41G15fRY8NJGnIRz6RTcOtrkWGknXpyp5YxVzoj2jeY5JzR48JFRhaIpi0iMzd3qAeJE+3+NcMcmYgTpzgRTWPI4Rqhecdzuxmz8QyBoJExMe2KIWMZcLLLNGYc/HhVAbRBGXNAJB1HMaa++lt48cm+InQRppx93hSuRSlJug8GoxoKfO3iczdeJqH5+/wBZuE8f4VUO2VHPwgL7KVcSrHwPhAoPhSXLCb4llS91lHpBTmys4QGCBGZoHPrR23uPhkUvb7RpGo7W0WB0OgZT5iaxW3bwNpVBJytIGg4gzr5eVAWaOHtB5H8fZRPd8uRKp0vRef3BPLCL5jZ6fZ3Ew9xSX7dSNYN21LGCY0XSqWIW4pthCbQUAEZhdZ1UALLKYzcZNedC/wDyBiiWxsTkdYkSwM8QAAZ6eFd7pmjblkv9Gv8A06ObH0o0boXnbTvtMgKpIJMGOGs0bwO4uDdLVxrOLR8o0zk5DzGq8jNYlt5AsEd4qQYEr75qRvlDVlytZfwKXWQj2illg1CXw/YNKeN9m4ufJ5gyFZxi8y6zPdB4mO5wmsjildO6ue2sEZGWGgsSJYgE+zSo/wD8joEyrh24ky15nYz4z+depqmdu9tLgdmBAymWn1a6USGPUK9/X60VUsfl2VdmjJinaWAMB8vpZTDMB4wK9Qxe7llrbklUzksLxRA4zNnADTpA7uvIeFeV3MVl7Q5wA+oPemcuWOHhUi/KFjAoXtFIA0DW0IgaDip6UTPgz5WnB1RWOTHBUz0LDbn2zqmJLmDplSSJA5N7/Gqe17QsnLbuMXsqEeVgNmLXVEzyDx/lrFWflExY9FrQ/wDXbX/5qEbzXbl0tcfV3QOeCjSJEcoWohptTfxytfn6EeJi/wCIXx2Je9dQM0QDrEwJBOk/maOYjY9u4bVpu2KuwJa2IAJlQWOVlCjode8elZfF4+2gzdoGllkLMxqND7aI7N35s2LeRhfbVipS4yjKzFgDDiSJI8qLlWZY0oJ8eh0Hi3tyNJiPk8sFcouXtSJ1t9dYPZ9Kr3NzrOEHa22xDuGAXgYzSCSEtyQBM0FxPyjWWjL88WOl46+Gtz8xTk+UmyAO5iiepvNJPsuRSOzWv5m3+nAaLwJ8UW//ADF6PS16R/Goto4u5c1b0VVSNNNUUmaH3d4LbkmCA2o17wnrxk1Zt7RBtEhgO6+sclKgT6hpVXjnFcoKpxb4Lez907t63mW+LYYcMuY69SWFOX5Mbkk/OhJET2esDxz+FZO/vMyhkGTUkg5RMMI4xPCI10qsm3f7VzhwzCJ6+qm449SuYuv2QvKWKXZ6Ngd0bmEt337ftCyAwUyw9vVXkMddBQbGbUe4O+4J0E8hqJ58PhWbs71uAJA17s9REHn0NEMXhg+XLdVY5dffVXhy7t03+5aM4JVEN28dBtrnkd7KOOvEgDnoKJdp4Ly1yxw9lZTM2e2whwjSSIj0Yo7dx2msD8+qk8uN8JBlJAbGDvn88qSp76yx/PKurlLgtRUCDoKUWx0HlXV1aCExuQdB5UzIJ4D+fGurq5koeEHQeVL2Y6Dnyrq6qMsheyHQeVctsdB5V1dXHMa1lTxUeQpowyfVXyFdXVS3RZLkcMKn1F+yKX5uo4Ko9QFdXV1ujqRHfw6kaqvLkKpvgrf1E5/qj4V1dRMbZEkiF8In1F+yKsYWyuvdHkK6uo1sFSLNywseiPIUPOGSPRXyFLXVCbs6iscOuvdXyFS4Gyucd0cuQrq6jpso0Er1sHQgR6qzmPtjORAj1V1dR32B8isUHQVKD3a6uqWQgoyiOHL8Kn2a57wkxl4ctTrpSV1J5PkGo9gLEHvNVYtrSV1Px6QjP5i4B9Ep59pE+GXhWztLpSV1KZxrESWlGulPK6GlrqzcnY3HoW5xrq6upMY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6150" name="Espace réservé du contenu 3"/>
          <p:cNvSpPr txBox="1">
            <a:spLocks/>
          </p:cNvSpPr>
          <p:nvPr/>
        </p:nvSpPr>
        <p:spPr bwMode="auto">
          <a:xfrm>
            <a:off x="285720" y="500042"/>
            <a:ext cx="8608470" cy="1512168"/>
          </a:xfrm>
          <a:prstGeom prst="rect">
            <a:avLst/>
          </a:prstGeom>
          <a:solidFill>
            <a:schemeClr val="bg1"/>
          </a:solidFill>
          <a:ln>
            <a:solidFill>
              <a:schemeClr val="tx1"/>
            </a:solidFill>
          </a:ln>
          <a:effectLst>
            <a:outerShdw blurRad="50800" dist="38100" dir="5400000" algn="t" rotWithShape="0">
              <a:prstClr val="black">
                <a:alpha val="40000"/>
              </a:prstClr>
            </a:outerShdw>
          </a:effectLst>
          <a:extLst/>
        </p:spPr>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3200" b="1" dirty="0" smtClean="0">
                <a:latin typeface="Times New Roman" pitchFamily="18" charset="0"/>
                <a:cs typeface="Times New Roman" pitchFamily="18" charset="0"/>
              </a:rPr>
              <a:t>Un réseau ferroviaire important reliant Gabès avec la capitale et les autres régions pour  le transport des voyageurs et des marchandises</a:t>
            </a:r>
            <a:endParaRPr lang="ar-TN" sz="3200" b="1" dirty="0" smtClean="0">
              <a:latin typeface="Times New Roman" pitchFamily="18" charset="0"/>
              <a:cs typeface="Times New Roman" pitchFamily="18" charset="0"/>
            </a:endParaRPr>
          </a:p>
        </p:txBody>
      </p:sp>
      <p:pic>
        <p:nvPicPr>
          <p:cNvPr id="6151" name="Picture 10" descr="http://www.annugeo.com/images/photos/gare_de_be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714620"/>
            <a:ext cx="4427984" cy="4143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t2.gstatic.com/images?q=tbn:ANd9GcTbYg4RR1A_bnapGBYNe9hhB4qEOIvoeuaBnEw5n6xFzxznb4c33g"/>
          <p:cNvPicPr>
            <a:picLocks noChangeAspect="1" noChangeArrowheads="1"/>
          </p:cNvPicPr>
          <p:nvPr/>
        </p:nvPicPr>
        <p:blipFill>
          <a:blip r:embed="rId4" cstate="print"/>
          <a:srcRect/>
          <a:stretch>
            <a:fillRect/>
          </a:stretch>
        </p:blipFill>
        <p:spPr bwMode="auto">
          <a:xfrm>
            <a:off x="4391472" y="2714620"/>
            <a:ext cx="4752528" cy="4143380"/>
          </a:xfrm>
          <a:prstGeom prst="rect">
            <a:avLst/>
          </a:prstGeom>
          <a:ln>
            <a:noFill/>
          </a:ln>
          <a:effectLst>
            <a:softEdge rad="112500"/>
          </a:effectLst>
        </p:spPr>
      </p:pic>
      <p:sp>
        <p:nvSpPr>
          <p:cNvPr id="13316" name="AutoShape 4" descr="data:image/jpeg;base64,/9j/4AAQSkZJRgABAQAAAQABAAD/2wCEAAkGBhQSERUUEhQVFBUVFBcXFRgUFxYXFxUVFBUVFBUUFRUXHCYeFxkjGRQUIC8gIycpLC0sFR8xNTAqNSYsLCkBCQoKDgwOGA8PGikdHCQpKSkpLCkuKSkpKSkpKSksLCkpKSkpKSksKSkpLCkpKSkpKSktKSwpLCksKSksLCkpKf/AABEIAIUA8AMBIgACEQEDEQH/xAAcAAABBQEBAQAAAAAAAAAAAAAAAQIDBAUGBwj/xAA8EAABAwIDBAgDBwMFAQEAAAABAAIRAyEEEjEFBkFREyIyYXGBkaFCscEUI1Ji0eHwcoKiFhdDssIzB//EABkBAAMBAQEAAAAAAAAAAAAAAAABAgMEBf/EACIRAAICAQUBAQEBAQAAAAAAAAABAhESAxMhMUFRImEUBP/aAAwDAQACEQMRAD8A9chJlSpV0GA2EicQkLU0wGhCcWpqoAQhCBWJCMqVCYxbJEFIVNADkJCjImIMyHIDE8NQMjyoyqUNQWpWIiCUAKQNQWosYzKEmVPDUEJWBFUpAiDf9r/RBYOSkhACLAjDUdGpCxLCLAhyJSE8hJlSAYkzJ/RoFNMdExKaXJIS5UcCFaUZkZUZUcAKUmVKAlRYDMqITkIsBpalypUEosBMqTKgPPLilaTxRYBlSBnelypSiwELUNalCEgoIQhCB0CEIQFAlSJUDoRwkckjRCUoQOgQhCAAhNLU4lNJQAiEJkpAPTg1GVKAmRQBCEIHQqEoSgoHQ3KiEpcjMgMRMqMqXMklAUIhKiUBQiEqRAwQiUhKAFSZkhckQA4uShyQMtKG0idAlaHQZkZk/wCyu5JOgdyRaCiDEtzMc0aua4DzBAn1VTYgqNphlYdZnVBBkPb8Lp9j4LUpUCe5SNwt7qG1dlpvHEr3QVcLQNGkqrWmZIhCnZLVEaJSEpiqyRSUiRzo1QClYyYFGZMDkqq0IeHJZTEIsB6VRynZkWA5JKbKRFoB2ZGZMJRKWQx+ZISmFyC5DkA+U0lNlRdMJI5fWf0ScgpsmzILlD0wOhHqlSyHiyTMpcO0GZ4KhicU2m3M8wP5bvWQd+KLC5obUeY/CA2e8kz7KXLgqMGdBj6rKRbUeQ1rR3nmLAC8z7LM/wBw8NftkD8sXGouV5vvjv0+oAw5ZaZa1tmsMR1jxI/kLjKe0pF33uTeNSlDTlItuKPeG/8A6dhvw1B6fqt7Zm3aOIaXU3SG9qQQRx/ngvD9i4mkcDWJc0vDjeRIHRHKZ1jMT69yx9m73V6IcKVdzQ6A4SDIE2M+JTUG2xSqj6GZvDRIBkwdDldF/JW6OMa8S2/DTjEjXuhcduDvFRxlIMcctam0Bzer1mtgB7ZGlrjgt7G12YZzAA53SvAMCYgBsmLAdn3UO12JG402VPHG48PqrVI2VXGtuD3fVUiWVU0lOKjVE0I9gIgpByKcghTfZTQmZBeqGJxwYDYm8WBN/wBO9YmB21VZ0rq4IAMtBI7+q3mjNDwOrzpc65qrvfTFMPALifh4jxTX74tDM2SDmiC4C03MozQ8GdPmSNqg6LI2ptE/Z3PpmDlBB19vVc7gN6K2VzYzGOq7LcG0iBY66oc0gUDus6TOvPcO/GB2YOdc3zHW4+FaY6dwJqVSBNmt1PK6ncKwOtNQRKoUtv0S8szQRzsPXyWSTUIs95to20m2pVShgWiXEsF/icByPG51UvUGoWdO/aLCwlr2nwMlK7aTI7U24TPysudfVpN/5Gj+kE+F4hV6m26A/G/XkB/NEtwrA3cVt8NEgEnhPEnRcxjcWAZquJJDnHUgQM3PQDRTYzarejbkplrnPiTDuqMhkzzzj0W3t2jQ+yPFZrGl1NwANpdlMAEd+VZT1W3RcYUrONo7UpuZNMW7/wBOKY3aTxdna539gFm4Wo0MMAAZnZQOUmNe5Wnbx1GuLGOeAw5YYI7LeYF5MnzQk5N0drw04ptW2XSMVV+F7u/KVk4jDvFSo1xP3dMvLc0XBbGmtiVDjNp1ngHLWdmHHMdR+/sqdOjVy1nxlygMIdIcM5sIi56q3hDH2zk1dbJUlRyWM2gTIHGpx1gNEe7io+gfmcYdGW1jBkAcEYrF9YZuBtAHhrEq3hsbYZeR1vw0XXTo47RVdQOQdTlMZu/vXVs3Zo/YRihXHSy1poxBHAxebATMc1Rr4c0XU8zuka65DSRwiAfEi6tbTc1rWjoatJ5IvUcYI7gRKzflFVwzqcBshuAqYTEGo4tNSXdWCAWgkD8QuRfWV7NVbMRa8Hwn9l4Bs7FVKOKoCs4VWh4cA4kt0NoMxxXtez9vdJRp1A3t5bNMxmBMX4iD7LKT55A2qbYCTo9JvCxnb3Uhwd7Kxgt4qVVwY2QTpPGFGcQxZfOGbyUVbBiDAvwWHhN5es8PiBVqMaQbjI8t6w4C7b961amPADdetPK0CZus3qUylGys5UTVqB5cXMFKI1603uRym3ktWhimvc4AHqOymRqeMc0rcJTecxY2e8CYN1G6/CsDzulv/Uo0i2tRDy7slrmuboLOgniDa2irt2xRxTx09KpmnK40yAwRPCOA+Sa7ZIIH3rrf0/ONFJhdlEWLqneZaAeVwperA0WnIj2j9np0s1FmIqdYiXNyw4htpjkOHNUcFD3NDmOFnF1jwuunw20MRSAAJLRYDqutyM381NW2/WLSMs+LYFrlRuRLwkV6LqTabXZHGQNT3wQJ71Z6drYLWNEtGvi4EWgcFit3uc0RUo5QNIBi0/ojC7+0nAFzLGdSLZXOHLiruTE1RvU8TmDrNs0kQOI0vrx9llYrar+jgOggDQAGRA1UY33w7ndXQNcTlAMgwOHHVPO3cK9oIZqQewNJko5GkibYuLLqhBe54yOMFxOgN49FkOqQ4HuHuz91qUdtYbpfuoDujqNIDYMkNj5KbBbcwxY2XMkNaDI4gAcQpvkfhhYvFzIH5SCO5sH5qjVc48+P/kfRdu3auH4Opf4qVuPoHR1P/FGTXgUclsp5m4MNPjGZrQ0f4ldPvbenb8LvCTYe6xto4wB9RrCLvpG2WL5508VFvttUtqFpeMhYCJgAHNBGYXnU90KZO5FV+UzjtnAGo092Y/MW8YVyrjKjJYHFuWxDTGjQD43lQYDHim5zgaVPI8Cm6S7qyQTBMaR6q7V23M/fMubnI2TIjmeC3cW+i46qi+VZnYjGVC1ozuPWFsx8uKkdXyUXgglz7h2b8J4t7pOvNTV9tVXGWVKZYzo7hjQc1xe2sT7LmdsbwSHPcGvc5/amPhNsoty4KtOFPknX11ONJUc3jH3PinYPFkQ06X+RTNpwHmBAge91UB4jgvQzPOo6ttRtCtSeCXhpBg8QPwwbDWFub0700sUykynIhwlzhGWerGpteZ7guCw+dxgRGpJBAA5lTio6YblfAkluYgCNbrJ4Npt8o0uVUlwdXs7AF2Lo02vMuqAZnC4seHgDC9f3cwFalToB5blLqUgTIcDUbHqDK8H2BtipQq061NrSabwZcCWzBABE9/Ne1bqbzdPhaLqjmB4xDRAtDXVSdD4lZTBIp7xbPxQxJFENLHEQHCDLgXEWOl/ktfB7sYptQGadiCMs20iSSdTK19q0garKmdmVrhEu4luSIjxW6No0ocekZ1e0cw6vjy4qXg+iUpLswNivaS8ObLg95cWyRnzuzZfUW7lu0MLTiA0CCTBGhOuqjwuDLA6DOZ5fbk46LQNMEHvUqN9jshFJoNhE6+qVrADYJ5YYCaB1/wC36pYoLZ5tiKIYJa2I4kmfS6KWKEWMOF8pmD4cleou5iZ5wn1MEx37Aekry7PQIcPj2EdaGnkZPvxU4qMMgR7+oExN1TrYV4mIeOTh7At/RV24hzSIY5vKCHj0MOHrwQMuvw7uU/1XhUMZsGm+76TTaNCNddLKZ+3y3VtMxe7nsJ9be6np7ysIGanbjBc7/q4p9dBRgv3Tw4ByZqUtynKSWweYMwsuruO6Pu67TAi7bxrwOuq7KptbDv7PRNP5gQQfWVE3Btc/MajDaDEmRr8TirWpJeipHB4bdXGYaq54b0uYWipBaZn4hYeaqOwlamHPqUqjXG8NAfbujReiY+i5rD0Ukg2gk682ukGO4qnT2pb7wtDhaHtc3zDhKta0vRYJnmp2zWawufDTMQ5jwCPETB8VTxe8zwCCGkkWcx0wT8l62aweDNIPbN4y1R32N/ZZ1fYGBqnrUaYPgWH6LRf9H1EPS+M4zYFZ5DajnHsiBYjS8jnLZ81f25tJtesYEAMALi2xnN1I8ZEzyWxV3FoQegqVKevYeCJ/kLP/ANv6tMDosU6Qb5h1ToIgHRG5FuyknjiZlMZ2XaG9sNDBAGsfIFMwuy6ReczZJpw6QBexvFiSD7Kxjt1sZNqlKZkFri02iBldbUBUMZgcYwT0Z6o+Eh4eZ1toIWikvpDTFrbDpNztpZmkj8RIngfJcjj8CaRLXQfA8dJ9ltYvabqWUlr857Ye0sA8DxusHaGN6V5cZE6gmYjl3LeFmE2iGmQSM5Md1zblKmNVhs1uUSDmmXfoFWZUAIkZgOGnyV3pX1GQ3K1v4WiPU6lVLsmCb4RP1ILiS+1ph3KASdLq7gagZNxny5uoBZrhcX11jzWKMG7T66rXoYQv7PVhsTOpIFueqmUomsdOb8LTGjrF5cc2oFiINpPE2912u7OzAMNSqNqn/wC7QBljKS6D8/ZcJTwdRrX9lzeRzAz+UjRdbsDb/R4VlE04isKhJPWs7MRpEcPNZS/S/JeMoP8ASPSMTgukZlLuBvHHnCq4fYJaHxVJzgSTxIMyb3/cqHC760XC9F/9pJ+idid4HvAOHw9U8TnAHkACubFotys7HZu0gym1riXENAJteOK0GbaZ3/zzXnA3grtP3mHdHcHD5hdHsua7A8dWdQRca6jyWm5KJm4RZ0w2szmfRL9tZOabRHnYrGOznDkkOHfERaZS3pE7cTiKu3mC4qTztHzVQ70wTD5HLiuOLo0Sl1r/AM9Ff+eKL3GdXU3seey4DxBj0CWnvi/LDg1x53FvfuXICoOZPt7pOm8PX9kbMfg8zpK287+ApxwGXTzm6zsVtou+CmDzDY9Lysk1zGiY/GkfDPqq2l8FmzQ+31ZllWq3TjLfR0qDaOMrut0lOfJjvVkfJZlLbVjLHDlYp1SKjZLRfla/NXhz0LMmZtnE0xJfV7iyqHDXk65Q7fLE/E55HEOab+bSVmuwDtdRY6/uE93ShvVFieF5nxKrCPwnJj27wMzTlLTrLHEH6GVebt17hetWIjR3XbHrKyTVeTDm8Bq35qR+DkRktFi2B9U3CIZMdV2qGu6puDMse6m7wIcpv9UVHWdWqAcA8ZhHeWlVRsnk548HDwlKd2XuNi2B+ICf8YlKohci2zbBItlqeD4PoU87RjtNe3y+oKznbrVMwgsv3kR4TK0RutXbTMBzng2DSDbnB9IU/hDWQypiabxqHHgCR9dE2psii4XaAeQ19WmE6lutigJfhy4AxL2P7pu2Up3eqtk9E9jebHkAeTwLIyiumOm/CpV3Zpu7L8vums3TIHVreUH9Vq0Nm1QLOBH5mA+F2FW6GHJsSwX5lo9HBJz/AKCh/DnnbsVotUB5zI91HR2HigYGbX4b/Jd/s55o6NY+0mHCR3T+y0P9RUx26T2HmD+oErF60vhphR50zd/EkQ4Vss3tzPfC7Tc/Z9PDAufnc4iOuJDeFg0ldNg9uUnAQ8gcnW9jqtRhY8XyOPg0rGetJ8FKK95K+F2zSHFg4XblvbXMAr7Ma1wkZXeBBnwgqkdj0T/x5dey5zeHcoTuw0kQ9/mWuA9WyQsciqRs0a7cskFvqFMzENsQ73C5pu79ZulQHXQOb4dl30UT6OIaCYc+NIM5h/e0wdEsgxR2dGoTcPlWczxxBXBU9tupmDRqNJHBrT/1haVDe+15Ea52Pb73VW/SHE8SdXLGkj3up8Lj3PF4GmiEL2pHDFlklOY2UIWRqidtGyY9sFCEhjCOKTLdCEwJaYkfSFIaUIQkykDCpBhWusR/PJCFIwdhcpsTMcb6TwT6DIIzda/05JUKWwO52FsGk5ge4X5CQOPBaDtn04kNInk484QhefJuzREp2YBlvYRIgwb8b96tCmIIgQB5eiVCkZUqbBpPElok2kCPksrHbqUhoXceJQhFstMym7osJPXOhIsNVnbT2QaJjPPkR/6PJIhbQbZRnGqZ1PK8fopRiXMEgix5fvCELVpEFuhteoQYc4E8nH5Kzht4azDAf6hp+koQpcUUmaTd8azBcMcPAj6rRwW9xeYNIa8HW9IQhZOKG0awfnbOk+BI84VinhxxGaLSQL8LoQsH2T4f/9k="/>
          <p:cNvSpPr>
            <a:spLocks noChangeAspect="1" noChangeArrowheads="1"/>
          </p:cNvSpPr>
          <p:nvPr/>
        </p:nvSpPr>
        <p:spPr bwMode="auto">
          <a:xfrm>
            <a:off x="155575" y="-601663"/>
            <a:ext cx="2286000" cy="1266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18" name="AutoShape 6" descr="data:image/jpeg;base64,/9j/4AAQSkZJRgABAQAAAQABAAD/2wCEAAkGBhQSERUUEhQVFBUVFBcXFRgUFxYXFxUVFBUVFBUUFRUXHCYeFxkjGRQUIC8gIycpLC0sFR8xNTAqNSYsLCkBCQoKDgwOGA8PGikdHCQpKSkpLCkuKSkpKSkpKSksLCkpKSkpKSksKSkpLCkpKSkpKSktKSwpLCksKSksLCkpKf/AABEIAIUA8AMBIgACEQEDEQH/xAAcAAABBQEBAQAAAAAAAAAAAAAAAQIDBAUGBwj/xAA8EAABAwIDBAgDBwMFAQEAAAABAAIRAyEEEjEFBkFREyIyYXGBkaFCscEUI1Ji0eHwcoKiFhdDssIzB//EABkBAAMBAQEAAAAAAAAAAAAAAAABAgMEBf/EACIRAAICAQUBAQEBAQAAAAAAAAABAhESAxMhMUFRImEUBP/aAAwDAQACEQMRAD8A9chJlSpV0GA2EicQkLU0wGhCcWpqoAQhCBWJCMqVCYxbJEFIVNADkJCjImIMyHIDE8NQMjyoyqUNQWpWIiCUAKQNQWosYzKEmVPDUEJWBFUpAiDf9r/RBYOSkhACLAjDUdGpCxLCLAhyJSE8hJlSAYkzJ/RoFNMdExKaXJIS5UcCFaUZkZUZUcAKUmVKAlRYDMqITkIsBpalypUEosBMqTKgPPLilaTxRYBlSBnelypSiwELUNalCEgoIQhCB0CEIQFAlSJUDoRwkckjRCUoQOgQhCAAhNLU4lNJQAiEJkpAPTg1GVKAmRQBCEIHQqEoSgoHQ3KiEpcjMgMRMqMqXMklAUIhKiUBQiEqRAwQiUhKAFSZkhckQA4uShyQMtKG0idAlaHQZkZk/wCyu5JOgdyRaCiDEtzMc0aua4DzBAn1VTYgqNphlYdZnVBBkPb8Lp9j4LUpUCe5SNwt7qG1dlpvHEr3QVcLQNGkqrWmZIhCnZLVEaJSEpiqyRSUiRzo1QClYyYFGZMDkqq0IeHJZTEIsB6VRynZkWA5JKbKRFoB2ZGZMJRKWQx+ZISmFyC5DkA+U0lNlRdMJI5fWf0ScgpsmzILlD0wOhHqlSyHiyTMpcO0GZ4KhicU2m3M8wP5bvWQd+KLC5obUeY/CA2e8kz7KXLgqMGdBj6rKRbUeQ1rR3nmLAC8z7LM/wBw8NftkD8sXGouV5vvjv0+oAw5ZaZa1tmsMR1jxI/kLjKe0pF33uTeNSlDTlItuKPeG/8A6dhvw1B6fqt7Zm3aOIaXU3SG9qQQRx/ngvD9i4mkcDWJc0vDjeRIHRHKZ1jMT69yx9m73V6IcKVdzQ6A4SDIE2M+JTUG2xSqj6GZvDRIBkwdDldF/JW6OMa8S2/DTjEjXuhcduDvFRxlIMcctam0Bzer1mtgB7ZGlrjgt7G12YZzAA53SvAMCYgBsmLAdn3UO12JG402VPHG48PqrVI2VXGtuD3fVUiWVU0lOKjVE0I9gIgpByKcghTfZTQmZBeqGJxwYDYm8WBN/wBO9YmB21VZ0rq4IAMtBI7+q3mjNDwOrzpc65qrvfTFMPALifh4jxTX74tDM2SDmiC4C03MozQ8GdPmSNqg6LI2ptE/Z3PpmDlBB19vVc7gN6K2VzYzGOq7LcG0iBY66oc0gUDus6TOvPcO/GB2YOdc3zHW4+FaY6dwJqVSBNmt1PK6ncKwOtNQRKoUtv0S8szQRzsPXyWSTUIs95to20m2pVShgWiXEsF/icByPG51UvUGoWdO/aLCwlr2nwMlK7aTI7U24TPysudfVpN/5Gj+kE+F4hV6m26A/G/XkB/NEtwrA3cVt8NEgEnhPEnRcxjcWAZquJJDnHUgQM3PQDRTYzarejbkplrnPiTDuqMhkzzzj0W3t2jQ+yPFZrGl1NwANpdlMAEd+VZT1W3RcYUrONo7UpuZNMW7/wBOKY3aTxdna539gFm4Wo0MMAAZnZQOUmNe5Wnbx1GuLGOeAw5YYI7LeYF5MnzQk5N0drw04ptW2XSMVV+F7u/KVk4jDvFSo1xP3dMvLc0XBbGmtiVDjNp1ngHLWdmHHMdR+/sqdOjVy1nxlygMIdIcM5sIi56q3hDH2zk1dbJUlRyWM2gTIHGpx1gNEe7io+gfmcYdGW1jBkAcEYrF9YZuBtAHhrEq3hsbYZeR1vw0XXTo47RVdQOQdTlMZu/vXVs3Zo/YRihXHSy1poxBHAxebATMc1Rr4c0XU8zuka65DSRwiAfEi6tbTc1rWjoatJ5IvUcYI7gRKzflFVwzqcBshuAqYTEGo4tNSXdWCAWgkD8QuRfWV7NVbMRa8Hwn9l4Bs7FVKOKoCs4VWh4cA4kt0NoMxxXtez9vdJRp1A3t5bNMxmBMX4iD7LKT55A2qbYCTo9JvCxnb3Uhwd7Kxgt4qVVwY2QTpPGFGcQxZfOGbyUVbBiDAvwWHhN5es8PiBVqMaQbjI8t6w4C7b961amPADdetPK0CZus3qUylGys5UTVqB5cXMFKI1603uRym3ktWhimvc4AHqOymRqeMc0rcJTecxY2e8CYN1G6/CsDzulv/Uo0i2tRDy7slrmuboLOgniDa2irt2xRxTx09KpmnK40yAwRPCOA+Sa7ZIIH3rrf0/ONFJhdlEWLqneZaAeVwperA0WnIj2j9np0s1FmIqdYiXNyw4htpjkOHNUcFD3NDmOFnF1jwuunw20MRSAAJLRYDqutyM381NW2/WLSMs+LYFrlRuRLwkV6LqTabXZHGQNT3wQJ71Z6drYLWNEtGvi4EWgcFit3uc0RUo5QNIBi0/ojC7+0nAFzLGdSLZXOHLiruTE1RvU8TmDrNs0kQOI0vrx9llYrar+jgOggDQAGRA1UY33w7ndXQNcTlAMgwOHHVPO3cK9oIZqQewNJko5GkibYuLLqhBe54yOMFxOgN49FkOqQ4HuHuz91qUdtYbpfuoDujqNIDYMkNj5KbBbcwxY2XMkNaDI4gAcQpvkfhhYvFzIH5SCO5sH5qjVc48+P/kfRdu3auH4Opf4qVuPoHR1P/FGTXgUclsp5m4MNPjGZrQ0f4ldPvbenb8LvCTYe6xto4wB9RrCLvpG2WL5508VFvttUtqFpeMhYCJgAHNBGYXnU90KZO5FV+UzjtnAGo092Y/MW8YVyrjKjJYHFuWxDTGjQD43lQYDHim5zgaVPI8Cm6S7qyQTBMaR6q7V23M/fMubnI2TIjmeC3cW+i46qi+VZnYjGVC1ozuPWFsx8uKkdXyUXgglz7h2b8J4t7pOvNTV9tVXGWVKZYzo7hjQc1xe2sT7LmdsbwSHPcGvc5/amPhNsoty4KtOFPknX11ONJUc3jH3PinYPFkQ06X+RTNpwHmBAge91UB4jgvQzPOo6ttRtCtSeCXhpBg8QPwwbDWFub0700sUykynIhwlzhGWerGpteZ7guCw+dxgRGpJBAA5lTio6YblfAkluYgCNbrJ4Npt8o0uVUlwdXs7AF2Lo02vMuqAZnC4seHgDC9f3cwFalToB5blLqUgTIcDUbHqDK8H2BtipQq061NrSabwZcCWzBABE9/Ne1bqbzdPhaLqjmB4xDRAtDXVSdD4lZTBIp7xbPxQxJFENLHEQHCDLgXEWOl/ktfB7sYptQGadiCMs20iSSdTK19q0garKmdmVrhEu4luSIjxW6No0ocekZ1e0cw6vjy4qXg+iUpLswNivaS8ObLg95cWyRnzuzZfUW7lu0MLTiA0CCTBGhOuqjwuDLA6DOZ5fbk46LQNMEHvUqN9jshFJoNhE6+qVrADYJ5YYCaB1/wC36pYoLZ5tiKIYJa2I4kmfS6KWKEWMOF8pmD4cleou5iZ5wn1MEx37Aekry7PQIcPj2EdaGnkZPvxU4qMMgR7+oExN1TrYV4mIeOTh7At/RV24hzSIY5vKCHj0MOHrwQMuvw7uU/1XhUMZsGm+76TTaNCNddLKZ+3y3VtMxe7nsJ9be6np7ysIGanbjBc7/q4p9dBRgv3Tw4ByZqUtynKSWweYMwsuruO6Pu67TAi7bxrwOuq7KptbDv7PRNP5gQQfWVE3Btc/MajDaDEmRr8TirWpJeipHB4bdXGYaq54b0uYWipBaZn4hYeaqOwlamHPqUqjXG8NAfbujReiY+i5rD0Ukg2gk682ukGO4qnT2pb7wtDhaHtc3zDhKta0vRYJnmp2zWawufDTMQ5jwCPETB8VTxe8zwCCGkkWcx0wT8l62aweDNIPbN4y1R32N/ZZ1fYGBqnrUaYPgWH6LRf9H1EPS+M4zYFZ5DajnHsiBYjS8jnLZ81f25tJtesYEAMALi2xnN1I8ZEzyWxV3FoQegqVKevYeCJ/kLP/ANv6tMDosU6Qb5h1ToIgHRG5FuyknjiZlMZ2XaG9sNDBAGsfIFMwuy6ReczZJpw6QBexvFiSD7Kxjt1sZNqlKZkFri02iBldbUBUMZgcYwT0Z6o+Eh4eZ1toIWikvpDTFrbDpNztpZmkj8RIngfJcjj8CaRLXQfA8dJ9ltYvabqWUlr857Ye0sA8DxusHaGN6V5cZE6gmYjl3LeFmE2iGmQSM5Md1zblKmNVhs1uUSDmmXfoFWZUAIkZgOGnyV3pX1GQ3K1v4WiPU6lVLsmCb4RP1ILiS+1ph3KASdLq7gagZNxny5uoBZrhcX11jzWKMG7T66rXoYQv7PVhsTOpIFueqmUomsdOb8LTGjrF5cc2oFiINpPE2912u7OzAMNSqNqn/wC7QBljKS6D8/ZcJTwdRrX9lzeRzAz+UjRdbsDb/R4VlE04isKhJPWs7MRpEcPNZS/S/JeMoP8ASPSMTgukZlLuBvHHnCq4fYJaHxVJzgSTxIMyb3/cqHC760XC9F/9pJ+idid4HvAOHw9U8TnAHkACubFotys7HZu0gym1riXENAJteOK0GbaZ3/zzXnA3grtP3mHdHcHD5hdHsua7A8dWdQRca6jyWm5KJm4RZ0w2szmfRL9tZOabRHnYrGOznDkkOHfERaZS3pE7cTiKu3mC4qTztHzVQ70wTD5HLiuOLo0Sl1r/AM9Ff+eKL3GdXU3seey4DxBj0CWnvi/LDg1x53FvfuXICoOZPt7pOm8PX9kbMfg8zpK287+ApxwGXTzm6zsVtou+CmDzDY9Lysk1zGiY/GkfDPqq2l8FmzQ+31ZllWq3TjLfR0qDaOMrut0lOfJjvVkfJZlLbVjLHDlYp1SKjZLRfla/NXhz0LMmZtnE0xJfV7iyqHDXk65Q7fLE/E55HEOab+bSVmuwDtdRY6/uE93ShvVFieF5nxKrCPwnJj27wMzTlLTrLHEH6GVebt17hetWIjR3XbHrKyTVeTDm8Bq35qR+DkRktFi2B9U3CIZMdV2qGu6puDMse6m7wIcpv9UVHWdWqAcA8ZhHeWlVRsnk548HDwlKd2XuNi2B+ICf8YlKohci2zbBItlqeD4PoU87RjtNe3y+oKznbrVMwgsv3kR4TK0RutXbTMBzng2DSDbnB9IU/hDWQypiabxqHHgCR9dE2psii4XaAeQ19WmE6lutigJfhy4AxL2P7pu2Up3eqtk9E9jebHkAeTwLIyiumOm/CpV3Zpu7L8vums3TIHVreUH9Vq0Nm1QLOBH5mA+F2FW6GHJsSwX5lo9HBJz/AKCh/DnnbsVotUB5zI91HR2HigYGbX4b/Jd/s55o6NY+0mHCR3T+y0P9RUx26T2HmD+oErF60vhphR50zd/EkQ4Vss3tzPfC7Tc/Z9PDAufnc4iOuJDeFg0ldNg9uUnAQ8gcnW9jqtRhY8XyOPg0rGetJ8FKK95K+F2zSHFg4XblvbXMAr7Ma1wkZXeBBnwgqkdj0T/x5dey5zeHcoTuw0kQ9/mWuA9WyQsciqRs0a7cskFvqFMzENsQ73C5pu79ZulQHXQOb4dl30UT6OIaCYc+NIM5h/e0wdEsgxR2dGoTcPlWczxxBXBU9tupmDRqNJHBrT/1haVDe+15Ea52Pb73VW/SHE8SdXLGkj3up8Lj3PF4GmiEL2pHDFlklOY2UIWRqidtGyY9sFCEhjCOKTLdCEwJaYkfSFIaUIQkykDCpBhWusR/PJCFIwdhcpsTMcb6TwT6DIIzda/05JUKWwO52FsGk5ge4X5CQOPBaDtn04kNInk484QhefJuzREp2YBlvYRIgwb8b96tCmIIgQB5eiVCkZUqbBpPElok2kCPksrHbqUhoXceJQhFstMym7osJPXOhIsNVnbT2QaJjPPkR/6PJIhbQbZRnGqZ1PK8fopRiXMEgix5fvCELVpEFuhteoQYc4E8nH5Kzht4azDAf6hp+koQpcUUmaTd8azBcMcPAj6rRwW9xeYNIa8HW9IQhZOKG0awfnbOk+BI84VinhxxGaLSQL8LoQsH2T4f/9k="/>
          <p:cNvSpPr>
            <a:spLocks noChangeAspect="1" noChangeArrowheads="1"/>
          </p:cNvSpPr>
          <p:nvPr/>
        </p:nvSpPr>
        <p:spPr bwMode="auto">
          <a:xfrm>
            <a:off x="155575" y="-601663"/>
            <a:ext cx="2286000" cy="1266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12"/>
          </p:nvPr>
        </p:nvSpPr>
        <p:spPr/>
        <p:txBody>
          <a:bodyPr/>
          <a:lstStyle/>
          <a:p>
            <a:fld id="{D08BB82B-EE26-43D2-8AE1-FDCAF5563780}" type="slidenum">
              <a:rPr lang="fr-FR" smtClean="0"/>
              <a:pPr/>
              <a:t>12</a:t>
            </a:fld>
            <a:endParaRPr lang="fr-FR"/>
          </a:p>
        </p:txBody>
      </p:sp>
    </p:spTree>
  </p:cSld>
  <p:clrMapOvr>
    <a:masterClrMapping/>
  </p:clrMapOvr>
  <p:transition spd="slow">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214282" y="428604"/>
            <a:ext cx="8786874" cy="1077218"/>
          </a:xfrm>
          <a:prstGeom prst="rect">
            <a:avLst/>
          </a:prstGeom>
          <a:solidFill>
            <a:schemeClr val="bg1"/>
          </a:solidFill>
          <a:ln w="12700">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65113">
              <a:defRPr/>
            </a:pPr>
            <a:r>
              <a:rPr lang="fr-FR" sz="3200" b="1" dirty="0" smtClean="0">
                <a:solidFill>
                  <a:schemeClr val="tx1"/>
                </a:solidFill>
                <a:latin typeface="Times New Roman" pitchFamily="18" charset="0"/>
                <a:cs typeface="Times New Roman" pitchFamily="18" charset="0"/>
              </a:rPr>
              <a:t>Port maritime en conformité avec les normes internationales, le plus profond en Tunisie(12m)</a:t>
            </a:r>
            <a:endParaRPr lang="fr-FR" sz="3200" b="1" dirty="0">
              <a:solidFill>
                <a:schemeClr val="tx1"/>
              </a:solidFill>
              <a:latin typeface="Times New Roman" pitchFamily="18" charset="0"/>
              <a:cs typeface="Times New Roman" pitchFamily="18" charset="0"/>
            </a:endParaRPr>
          </a:p>
        </p:txBody>
      </p:sp>
      <p:pic>
        <p:nvPicPr>
          <p:cNvPr id="98309" name="Picture 5" descr="croisieres-tunisie"/>
          <p:cNvPicPr>
            <a:picLocks noChangeAspect="1" noChangeArrowheads="1"/>
          </p:cNvPicPr>
          <p:nvPr/>
        </p:nvPicPr>
        <p:blipFill>
          <a:blip r:embed="rId2" cstate="print"/>
          <a:srcRect/>
          <a:stretch>
            <a:fillRect/>
          </a:stretch>
        </p:blipFill>
        <p:spPr bwMode="auto">
          <a:xfrm>
            <a:off x="3357555" y="4214818"/>
            <a:ext cx="2824170" cy="2643181"/>
          </a:xfrm>
          <a:prstGeom prst="rect">
            <a:avLst/>
          </a:prstGeom>
          <a:ln>
            <a:noFill/>
          </a:ln>
          <a:effectLst>
            <a:softEdge rad="112500"/>
          </a:effectLst>
        </p:spPr>
      </p:pic>
      <p:pic>
        <p:nvPicPr>
          <p:cNvPr id="98310" name="Picture 6" descr="bateau"/>
          <p:cNvPicPr>
            <a:picLocks noChangeAspect="1" noChangeArrowheads="1"/>
          </p:cNvPicPr>
          <p:nvPr/>
        </p:nvPicPr>
        <p:blipFill>
          <a:blip r:embed="rId3" cstate="print"/>
          <a:srcRect/>
          <a:stretch>
            <a:fillRect/>
          </a:stretch>
        </p:blipFill>
        <p:spPr bwMode="auto">
          <a:xfrm>
            <a:off x="6215074" y="4214818"/>
            <a:ext cx="2928926" cy="2643182"/>
          </a:xfrm>
          <a:prstGeom prst="rect">
            <a:avLst/>
          </a:prstGeom>
          <a:ln>
            <a:noFill/>
          </a:ln>
          <a:effectLst>
            <a:softEdge rad="112500"/>
          </a:effectLst>
        </p:spPr>
      </p:pic>
      <p:pic>
        <p:nvPicPr>
          <p:cNvPr id="98312" name="Picture 8" descr="img-article11"/>
          <p:cNvPicPr>
            <a:picLocks noChangeAspect="1" noChangeArrowheads="1"/>
          </p:cNvPicPr>
          <p:nvPr/>
        </p:nvPicPr>
        <p:blipFill>
          <a:blip r:embed="rId4" cstate="print"/>
          <a:srcRect/>
          <a:stretch>
            <a:fillRect/>
          </a:stretch>
        </p:blipFill>
        <p:spPr bwMode="auto">
          <a:xfrm>
            <a:off x="142844" y="1857364"/>
            <a:ext cx="8858312" cy="2362211"/>
          </a:xfrm>
          <a:prstGeom prst="rect">
            <a:avLst/>
          </a:prstGeom>
          <a:ln>
            <a:noFill/>
          </a:ln>
          <a:effectLst>
            <a:softEdge rad="112500"/>
          </a:effectLst>
        </p:spPr>
      </p:pic>
      <p:pic>
        <p:nvPicPr>
          <p:cNvPr id="98316" name="Picture 12" descr="Image144444"/>
          <p:cNvPicPr>
            <a:picLocks noChangeAspect="1" noChangeArrowheads="1"/>
          </p:cNvPicPr>
          <p:nvPr/>
        </p:nvPicPr>
        <p:blipFill>
          <a:blip r:embed="rId5" cstate="print"/>
          <a:srcRect/>
          <a:stretch>
            <a:fillRect/>
          </a:stretch>
        </p:blipFill>
        <p:spPr bwMode="auto">
          <a:xfrm>
            <a:off x="142844" y="4286256"/>
            <a:ext cx="3214710" cy="2571743"/>
          </a:xfrm>
          <a:prstGeom prst="rect">
            <a:avLst/>
          </a:prstGeom>
          <a:ln>
            <a:noFill/>
          </a:ln>
          <a:effectLst>
            <a:softEdge rad="112500"/>
          </a:effectLst>
        </p:spPr>
      </p:pic>
      <p:sp>
        <p:nvSpPr>
          <p:cNvPr id="7" name="Espace réservé du numéro de diapositive 6"/>
          <p:cNvSpPr>
            <a:spLocks noGrp="1"/>
          </p:cNvSpPr>
          <p:nvPr>
            <p:ph type="sldNum" sz="quarter" idx="12"/>
          </p:nvPr>
        </p:nvSpPr>
        <p:spPr/>
        <p:txBody>
          <a:bodyPr/>
          <a:lstStyle/>
          <a:p>
            <a:fld id="{D08BB82B-EE26-43D2-8AE1-FDCAF5563780}" type="slidenum">
              <a:rPr lang="fr-FR" smtClean="0"/>
              <a:pPr/>
              <a:t>13</a:t>
            </a:fld>
            <a:endParaRPr lang="fr-FR"/>
          </a:p>
        </p:txBody>
      </p:sp>
    </p:spTree>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http://www.babnet.net/5/airbus320.jpg"/>
          <p:cNvPicPr>
            <a:picLocks noChangeAspect="1" noChangeArrowheads="1"/>
          </p:cNvPicPr>
          <p:nvPr/>
        </p:nvPicPr>
        <p:blipFill>
          <a:blip r:embed="rId2" cstate="print">
            <a:lum bright="1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Espace réservé du contenu 3"/>
          <p:cNvSpPr txBox="1">
            <a:spLocks/>
          </p:cNvSpPr>
          <p:nvPr/>
        </p:nvSpPr>
        <p:spPr bwMode="auto">
          <a:xfrm>
            <a:off x="214282" y="142852"/>
            <a:ext cx="8643966" cy="1357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itchFamily="34" charset="0"/>
              <a:buChar char="•"/>
            </a:pPr>
            <a:r>
              <a:rPr lang="ar-TN" sz="2800" b="1" dirty="0" smtClean="0">
                <a:latin typeface="Cambria" panose="02040503050406030204" pitchFamily="18" charset="0"/>
                <a:cs typeface="Arabic Transparent"/>
              </a:rPr>
              <a:t> </a:t>
            </a:r>
            <a:r>
              <a:rPr lang="fr-FR" sz="3200" b="1" dirty="0" smtClean="0">
                <a:latin typeface="Times New Roman" pitchFamily="18" charset="0"/>
                <a:cs typeface="Times New Roman" pitchFamily="18" charset="0"/>
              </a:rPr>
              <a:t>Un aéroport international Gabès-Matmata en conformité avec les normes universelles</a:t>
            </a:r>
            <a:endParaRPr lang="fr-FR" sz="5400" b="1" dirty="0">
              <a:latin typeface="Times New Roman" pitchFamily="18" charset="0"/>
              <a:cs typeface="Times New Roman" pitchFamily="18" charset="0"/>
            </a:endParaRPr>
          </a:p>
          <a:p>
            <a:pPr algn="just" rtl="1" eaLnBrk="1" hangingPunct="1">
              <a:buFont typeface="Arial" panose="020B0604020202020204" pitchFamily="34" charset="0"/>
              <a:buChar char="•"/>
            </a:pPr>
            <a:endParaRPr lang="fr-FR" sz="2800" b="1" dirty="0">
              <a:solidFill>
                <a:srgbClr val="C00000"/>
              </a:solidFill>
              <a:latin typeface="Cambria" panose="02040503050406030204" pitchFamily="18" charset="0"/>
              <a:cs typeface="Arabic Transparent"/>
            </a:endParaRPr>
          </a:p>
        </p:txBody>
      </p:sp>
      <p:pic>
        <p:nvPicPr>
          <p:cNvPr id="10244" name="Picture 7" descr="AEROPORT GABES-MATMATA A EL HAM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3" y="4286250"/>
            <a:ext cx="4071937"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D08BB82B-EE26-43D2-8AE1-FDCAF5563780}" type="slidenum">
              <a:rPr lang="fr-FR" smtClean="0"/>
              <a:pPr/>
              <a:t>14</a:t>
            </a:fld>
            <a:endParaRPr lang="fr-FR"/>
          </a:p>
        </p:txBody>
      </p:sp>
    </p:spTree>
  </p:cSld>
  <p:clrMapOvr>
    <a:masterClrMapping/>
  </p:clrMapOvr>
  <p:transition spd="slow">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s://fbcdn-sphotos-a-a.akamaihd.net/hphotos-ak-ash3/188841_156675791055440_411397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60648"/>
            <a:ext cx="4788024" cy="6264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Espace réservé du contenu 3"/>
          <p:cNvSpPr txBox="1">
            <a:spLocks/>
          </p:cNvSpPr>
          <p:nvPr/>
        </p:nvSpPr>
        <p:spPr bwMode="auto">
          <a:xfrm>
            <a:off x="285720" y="357166"/>
            <a:ext cx="4104455" cy="5901806"/>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sz="3600" b="1" dirty="0">
              <a:ln w="12700">
                <a:solidFill>
                  <a:schemeClr val="tx2">
                    <a:satMod val="155000"/>
                  </a:schemeClr>
                </a:solidFill>
                <a:prstDash val="solid"/>
              </a:ln>
              <a:effectLst>
                <a:outerShdw blurRad="41275" dist="20320" dir="1800000" algn="tl" rotWithShape="0">
                  <a:srgbClr val="000000">
                    <a:alpha val="40000"/>
                  </a:srgbClr>
                </a:outerShdw>
              </a:effectLst>
              <a:latin typeface="Cambria" panose="02040503050406030204" pitchFamily="18" charset="0"/>
            </a:endParaRPr>
          </a:p>
          <a:p>
            <a:pPr eaLnBrk="1" hangingPunct="1">
              <a:buFont typeface="Arial" panose="020B0604020202020204" pitchFamily="34" charset="0"/>
              <a:buChar char="•"/>
            </a:pPr>
            <a:r>
              <a:rPr lang="fr-FR"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ambria" panose="02040503050406030204" pitchFamily="18" charset="0"/>
              </a:rPr>
              <a:t> </a:t>
            </a:r>
            <a:r>
              <a:rPr lang="fr-FR"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Une foire internationale de 6 ha dont 5000 m² couvertes et une capacité d’accueil de 200 exposants</a:t>
            </a:r>
          </a:p>
          <a:p>
            <a:pPr eaLnBrk="1" hangingPunct="1"/>
            <a:endParaRPr lang="fr-FR" sz="36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Cambria" panose="02040503050406030204"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15</a:t>
            </a:fld>
            <a:endParaRPr lang="fr-FR"/>
          </a:p>
        </p:txBody>
      </p:sp>
    </p:spTree>
  </p:cSld>
  <p:clrMapOvr>
    <a:masterClrMapping/>
  </p:clrMapOvr>
  <p:transition spd="slow">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contenu 3"/>
          <p:cNvSpPr txBox="1">
            <a:spLocks/>
          </p:cNvSpPr>
          <p:nvPr/>
        </p:nvSpPr>
        <p:spPr bwMode="auto">
          <a:xfrm>
            <a:off x="285720" y="214290"/>
            <a:ext cx="4857784" cy="3286148"/>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r-FR" sz="36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Arabic Transparent"/>
            </a:endParaRPr>
          </a:p>
          <a:p>
            <a:pPr eaLnBrk="1" hangingPunct="1">
              <a:buFont typeface="Arial" panose="020B0604020202020204" pitchFamily="34" charset="0"/>
              <a:buChar char="•"/>
            </a:pPr>
            <a:r>
              <a:rPr lang="fr-FR" sz="3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Une zone </a:t>
            </a:r>
            <a:r>
              <a:rPr lang="fr-FR" sz="3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industrielle </a:t>
            </a:r>
            <a:r>
              <a:rPr lang="fr-FR" sz="3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d'une superficie totale de 536 ha dont environ 236 ha sont seulement exploités à ce jour.</a:t>
            </a:r>
          </a:p>
        </p:txBody>
      </p:sp>
      <p:sp>
        <p:nvSpPr>
          <p:cNvPr id="10242" name="AutoShape 2" descr="data:image/jpeg;base64,/9j/4AAQSkZJRgABAQAAAQABAAD/2wCEAAkGBhQSERUUExQWFBQWGBoZGBgYGBwcGBgXFxcaHBgaFxcYGyYfFx0jHBcXHy8gIycpLCwsFx8xNTAqNSYrLCkBCQoKDgwOGg8PGiokHyQsKSwsKiwpLCwpLCwsLCwsLCksLCksKSkpKSwpKSwsLCwpLCwsLCksLCwsKSwsKSwsKf/AABEIALMBGgMBIgACEQEDEQH/xAAcAAABBQEBAQAAAAAAAAAAAAAFAQIDBAYABwj/xABGEAABAwIEAggDBAYJAgcAAAABAgMRACEEBRIxQVEGEyIyYXGBkaGx8AcUUsEjM0Jy0eEVJGJzkqKy0vFDUxYlY4KDk8L/xAAZAQADAQEBAAAAAAAAAAAAAAABAgMABAX/xAArEQACAgEDAwIGAgMAAAAAAAAAAQIRAxIhMRNBUQRxIiMyYbHBgfBCkaH/2gAMAwEAAhEDEQA/ABeikSmpIpQmvbPBbOZZ1KA5kD3Nd0tyrqC0E2uJIsd7A87RerWWJl5sc1p+dXPtButof2vlFeb6xvqwR6fo0ulNgfTXFNSxXFNeoeUQlNdpqUCuimEIgKRSam0UhTWAyHTSkVJHhSTWGTI4pSak0V0VhboZSBFSppYvWNZDppQipFUlajJoaAKXTShNLWoaxmmk0eNPimlNCqNdkak0umlKaUeVAKGaK6KlmkmiFsaoU0pqUrpJrUC0REUkU8mmxWpmtDTTgmk004CtQVISK4pp8VxFLQdQ0gVHAqUim6PCgNqCCGJqT7qKtoRAqNdC7A0kPyZj+sND+2n51J0/EvN/v/wqXIETiWv3xTOnw/rDQ/t15vq186Psep6R1hl7/oFFNcE1MB9esUuivXPGK+mu01Y6uu01jFfTTYqcopC3WAyEjwpNFT6KQpoikJFIR4VMRXaaJmiNAFP009LVSdXQMVyikCKsBukLdEBBorgmp9FL1VDsa9yuRTCnwq0tmmFqsMViiu0VZCKTq6AUVymnBFTab0vV0WayCKTTU+ik00GFFYprimp1IpNNYBX005IqbRShNYxGEVykVNppVJrUYqlFIE1YKKQDwoMYLqFhTermpQzU7bFQukdFWS9HWP6y1+9+Rqn04QfvbI8T+f8AKjuRMw+g+J+VBOl51YxkfW1efmlqzL+Pyd+BacL9/wBFHRShFXW8Lf651IrCD1/nXqa0eWsboHJbvSlurgw1N6um1C6SoWqTq6uKYpmgR9cpo6hdJUKKUtVZ6qlDVGzUVizSdVVkt03RWsDItH17U8t2qQtbVIG4rWaisW64oqyW6alFawUQBmnJa51ZSKVpIm80LGSKy2OV6iLXCiBIAIA9ajSzNLYzSvYrJwniKjcag1ZWCbVEpFFWB12IQ3XFFTlA+vKuKaYWiHRSdXVnq6QtVrDRU6muDdWtNIlmsAqhuuLf161aLVIpH160LCQBH16UpbqYN+f1anFFawtFXq64N1aKBUdBs1BXqvr0qZDfLap0sVaaZjhXE5qj0FC2T5Mz+lR6/KgOeNTmDIjgr4INabB4RK1hKgFJva/nWXxeESnMmglOkAKMAmJg8JrgyO53/eTvxpaEvv8AoMf0bH1ymntZYVKiIFEkOgfXifr6muaeANdHUZz9KI1zo+gJI3POgWJywpPEitMp6TakevZIpo5WhZYUzJO4eOFRdTWoeyoqQT6x5UIRhBBmZ8q6Y5UzlnhoGlql6qjeEyPXuoAfGkzDJ+rAIVIt50yyq6EeJpWBCzTeootg8rU53RYVbT0YdO0c5o9VIXpN8Iz5arurolicCptRSrcVGGqZTFcGVOrpoYog3hqlXgxH18KzkbQCeqriirKmINd1NGwaSuG6RAiiCMHPGkcwJHjS61wNofJQLQpqmRREYQ8bVJ9xjlH/ABW1pG6bBP3fwpepo22lKUc53qH7mVGQN/C1BZbsZ4qSoHt4IqFvSfKrOAygrJBBEfnRLDshIM7gH5RVvC4tKe7czMHe9Rlkl2LRxR2siHRNJRsQRxn8qDOZEsKgCfKtM5n6QRY+NvECnozludWmE84v7VNZZxLSxY5GYwnR9xwxERuT51Vx+W9WuJ1bXFbV/O0FMNJMnjHjQN3J1qOpQieV9/lTxzNv4iUsEUvhM71Nd1NHV9G3uCJHORVTE5W4gwpCgfLher9ReSLxSXILU1TeoPKrhb+dM+7eJouQugPBm1SINS6fr0pNEX/4rzbPVqi5ln6wevyrL44f+Zp8EL/01o8mxranIStKiJkBQPCs/ik/+aJ/cV8qjLllVwg0UR9eP19WrkopmMxjbSZcUEDxMceA3NDsP0sw7gOhwFQ2SbE34Taq6kiSgwuB8amZxBSDyqs1ikEd9P8AiH8aspZKhbteRB+VC4sLjJCqxpNOy/C6ySY86rKTEzIP/FK0+RsbU/sL33DacuTPZ3pr+DBsrTVBvMlJpjuYKUbj68KXcNRCeXYfqwQb3tV1zEACs+nMlDh/GmqzEmxBoN3yFLbYKFhpZJUATUb2SodVI7IHIC96C4jNS2Co2A4mpxnS4hKQPH+dHU+wuhdw6jJmhEJFjPOeczTcVlaFzFjzFBEY5z8V/r409jEqSqdR+vGitXIGo8EOZ5KpF7EUOQxWhdzQkEFAIjn/ABoOkElUpKSDtbjcfA1eOR8MhLEuURISKfq8JqdrCajFgTwJifLibTVp3KDoMEBR4mSnxtuanPNGPJSGCUuCm1ex+NQPYaCRv9Cm5++cI0lekOEq08UkSJkabcOVLg81S6GoGla0FRvIkGNI8RFJH1ERpenl3GoZqfUedWVtjUdhf86QN/X19cqvrsh062Ki0TVdSPr0q6oUiUCaZTB0ykUHjfz9KekkC3lVkt/XtSdV9e9K5J8jKNEIWAI2q7gcx0cbVAUfXqaYtqpON9ysZV2DLWerVPdnltwqVHSVEdoGdtre8/Xxqll2BSBqcUlIGwm/rS45GGAJK0yAYE6dR8OBNQclZ1KMmhc0w7L6ewUpcAsBA8YMCazpwxFoNvCtMjKcOkyFQeYMePCl/oxj/uK9/wCVMs9bE5em1blQisz9oCz91MGDrAsY52qy905QSptpsOaUEhZ4kDaAmTQRvpCp9BDukQoRCbTwF5qLy0rOhYrdFP7O2IzBrtb67f8Axmn/AGgvqGJlKiDG4MH3o90VxCfvbYjvpXFo7ov8qzn2in+sn935VPG202x8yrSZvEPrdQkuKUohUAkk2jakOESm8m53jjPnRPIcc2lF7Em1pvHwtRVWeNRBJudI7PH38aWU3dUOoKrszLgOq1r/AJ1zT5HGPI07FaQdzEngNwfO9QIfBJjbTN+VVRKjZdFcwbaXLrmnWnSnUTEyDc7CtqcSgJ1a06fxahHvXmWEaYeGh5RZgSkyLmwvIiKHM4FalFLZChqUEgmJ08bmL08Z6UI4Wz1PA5+w851bbqSrxkAxv2oiiy8KpMSJHMXHwry7CdJXMOOrW2kbcIPrFlWqxjulKFhJSt5uFXCVRItyMUeo0DpJnoSjFKU0DyzrVhHUsvdWopWXFuJUDG3eibXowjo46l1ag8CF30qBsfxb/Css6A8LQP6RpnDOeX50Qw3dHkPlT8b0fLySgupSk2UR+RJ/KrCsuShE9YkxaCBcC34q3VV2bpOqBmOzllnvuJB5TJ8oFVsq6QofVAQ6E/jKRp8zcH51RcwLK3RrlCP7GkAkeMTJ/KpE5ThTJaxHaKrgrVqG8gnVt6VN53Q6wI1TTQPdWlU8JhX+FVSYbL4ecCpMmQY5gfLb0oDl2FfBIMOoMBMgdmPxGYMz40VybK3kulbpSTCgNKtwdIHZiBZO9B5NQyx6S+/gUSlUdpBJSeRIIMehI9aEZjmi0XCpjgdjY7mjzjalEgFI+PvtFUMR0dDkhTkW4Dn5mouLbsomkqMDnPStWJZhaW2ylZOkKJJgR+ZodhpbVqbcBVBOk7EwmQmOcnhwrY4j7MU3IfBJVI1IBgXkWV5XoM/9m2ISqUKaV2pgKKTG8docNqemLZcyjpQhXYdHVqFr7SN55VoUrBAIMg8R5Ch6MnBKUuNbAzOkg2E3B33vvaqr2QPMkKwyiAZlC7o4fV/erxyNLcjLGm9gupFMCKqpzrq+ziEdUocT3Tzg/wAKmOYpgKSNaCDdJFP1o0J0JEyk0mj696rYDELWLJ1KsABE+auVGk5U4RMAHxPnvE0yyJ8A6bBovtcU1Sdv41YxIDStKiAeHCeJjnUOBx4Jt3hzHA7GkeVcDrE+S0txCbEXNoAJkqB5DwpMctCmXQCJCVTP7MpN9pFSYzGK0zcW8ORrM4fNluBadXBSVWOrVfSLJiIIvM1yPbc7E72NN16dWnUkqHCbgW4eVTaqyasz0vpK1KABUlJtuUgqtBuYT8a1n9HOfiP+X/bU7vsb3PJVZcsJkAkCCdINgdpAvtTMndbBPWlQQFAxGxkxVtvB4lpRhp8CBGlI4c/5U1wqIKXWVJ1LCiqDKjBjVNwBGwNFvyNHmw70LLJxSO0FOjrIsbWJIvyBoH9oKScUYBMp2AJ50Y6AYdH3vUlwKIC7RcSkbmx9CJof06WRilaVBJ0xOqImdyPf0quKlFks28ogXIcI0tA1r0EL2IPaEcNr0ZwmRYQ6dT4kEmx3VYgC9uFZ3AYlaktkrCiHQIN7ECw959Kv4DABaWyUi72wmT2gJNI+bsqqrj+7A3MipSgpRBgquIgX8KrhhF7z2QN+HhV3MWFG4a0pBWbGxOo7mg62inUCCOwN/Sro53yWsQygQEmd5M+wqmwqOMb8fCiuWZMp4BOlUHiBuYsBNSYLo1iEuJ/RTewUDBvaYHh8K2pICiwejE8wDS4tfa7MAQNgPwit+0xjEnt4ZqNp6tUT6C+0UjmPWlXaaZ1CJBEK84Ik2ip9QdQPReiCIwWG/ukfKiygKq5U5LLZgCUCw224DhVmZqseCUuWRuoFU3mhG3yq45VHFOAbkD1pthTNdIWE9WTAsR86xOPZAxaVC0Hh/wAVuOkCpa9R86xuZgfeUzccvMeNRyPYpBO0esZS2nqW+yO6ngOVXUtJ/CPYVTyYyw3aOwLUQAtTx4QsuWRltP4R7Co1Mp/Cn2FSEU1aPqTTAKWJZTfsJ9h/CguPwyY7qfYVmun2Zut4ohDq0iGxCVECTvtWlzB23140qlbaHlBpJ3yZFxBGIbKISdaYnaQREjlW/Sy6d3Bb+yr/AH1gVK/rDYP40j416FhXJ7J3H1aiqbJ8Iq4/Ly4nS4pK08QpJPtK6DOZCEphGhI4DSqJ8R1lHs7xBaZWsQpQAgGYJkWMUB6O9JVYouBQQNECEz5GZ8aL0rZmUZvdBXLgUNgJtzi08zFMXmKk9aStUJUAAYO8HlbequMxSksuKQYhJgxJms7lOYLxDLgWqSVq1HbupEwB6UraSodK2aTMni72bmJ4ibwPPlQfJseQ4rXKWwYSAna25AHgeJqLIMEVDU64dA7qZgkp3UpQvw2BoxlOLwr5VpQkLQBqkn9oHme1teedc8ne5eMdi/jHE9WbLMi0JUdxy38aw2WYB0Ytauqs5OnrRpHGTcchtxrRZ080UlJCU6QSBFiNuzyMHcRWe6NsJdcUWnFIXoJ0ntBJCjEarlJCo4G1bVtQWtwk9lqwvDdfpkOCyTIiYAiALRO3nWxVjCDF/r0rFYTFEraCiAsOiUyYPAAatufKZrSrxy5PZTv+IUNXgOnyRoeAH6wx4inB+dnB8PrjVM5avitPtP1amoyy/ePok+HjFR6pfpsL5cxqXYgGCZCUzfxINZnGZeP6RSHD1ktqPaSne+8CD7VqshZCSRvbciDQLH4xtOaNKWpITpUCVWAmdybcK6YfFjs5pbZEiVzK2ZEpTIMiEiJ4SIrk5OhQACRaNkqFxt3THCjb3SXAwUqeaIjYX+KRVP8A8cYJCdKHFLjaEqUf8RF/U1tDB1AE/wBCWoktKIv+04BcmbCY3rk/Z4ysSMOSSInrTsPOjrfTQL/V4fEOHwRA9zSO5xi1/q8G4jxU4E/lR0AcgThfs+KJhBSIgdscBbjVhnodiQF6XdBJOg61WE+Bt5UVSvMlfs4dvzJUfhTv6Jxyu9jEp/caHzNbQnyxeoyynJ3NCUlfaHeVqUSRJ2Eb0LzvIsVqUtt9Om0IVAiBvK5BverQ6IKV+sxmJV5K0j2FPb6DYUd5K3Dx1rUZ+NO4Jg1OyirpGlrq0KcJX2daUDXAiCOyIHO3jVljpM2ZPWqCZiVpCQJFkyU7mD7UUwvR3Dt9xltJ56R+dUMz6HNOIKUKU1PIkpMbSkm+9CmuDWnyTDFLcaKwoWUoCLpICoBJHhyoBnWaKQf1aFSUhMrWlRBJgGNrg+dVkdCcTh5LD6ovIGx3jsmw9BxoHm2W4t2ApWrSeMDaY4DnSTmu5SMfAVf6SJXqStoHSQOwsm52vyqnjs3ZUohSHOEQsWJHMpJEUKx3R5+QoHSSCTEW0hII5X39TUIy7WpQcU4D4RpiLzsfKKnJryOl3o9RyrNOwgBBAgASoHUmN7DnHvV5jMitIUEGDbvDgSDaeYNeX4nPn9CEthaWQhICkg6iIG6iPDnvQ9Gavo09rEIF53sdxA1czVoy25JSjvdHrpzhPFKgYJi0wmZ4+HrTvv4IBAWQRIMC4O3GvMXeljiARq6ybEKSbW2mLd47HjWjybpo2ttIU26nSkCQhSk2EC6RY+FMp/cVxXgy/Td4O420xCZBtBSDPxok10wSQkOtKMzJQeVtjQLphmYViFLROybkEHbkdt6lzLE4dMaVOakgEpKY720E7b7Uib1MpNfCi+8+w4pK2lq1JIVoUEyRPMkfI0Vw3SBAMF1AUTESnc8D2f4gV53iHCXG4T3oIHA+ccKHY50zrAgJJtYAEngOVZKwcHtebZmko6lYUFqSm4AI7wEyD8qxPR3OmsGvEKT1jmowexEQtcmJNuF+dE0ZkVNJe0A6mNRgExASJ9dN/CsllCiS8oqWgEdopAM6nCIvwvQbp7jLj/Zr3836wFJLt+8R+rCFQoDvXsQNuFZ3J8zUgvtouJUoWmT1kRbnA48KtYnFhbKFN3IUkEnfSkAXHDY0IZCmStaXUSRcCbArm8jkaW9w13NMxiFtIhbjTYSOaTBkmNMqPvzoXgM9SytxaXQsqSJCWyRqSY3tAuBaqWO6TFtxSAEmdMEpFioJkk8aHjGqCSytMJTvpTJgKAERz5+VOkLYQzN8l6CCh0zqSCFIAO8qnswOF6myjDLaeb6tagVdlUcQG9Rj+e0jeuzfNNTmtLaQdkiJtpCQZ4kpG5250Ry9mda9elJVJAgXgWsJm42pZSoeMb3JMTh3FKKtSlKSoETfmLADft7eFHy6o36t3/6wfjqvWaONgqIPYkpmSbqiyzYoPI7XNUE4l4CzCiOcTPrN6TcL2PUynw+NdoNODhm4+NLrHGudRR1amS4BBBVMd3n41iM1SDmbSTsQrhP7J8K3OCUJPlXn/S1xaMahTYVq0qiNxYyfQX9K647YnRxt/OVhhvLsLhiVONtaZ3WiI8irs/XrWgyPP8E6rQ11aF/hhKVEcCmLKHlNeM9KekTrqkt9ep0JTCj3UqMqIJA3sRQ/LMPjnEaWmVuovHZkJPNKj3TPIijCOnlmm1LhH0tHnUD2ObRdbiE/vKAr5qz3NcYF6FOvGAAQpaiJAuLmKA4jEOnn7/xq+lED6gxHTTBI72KZ9FT/AKZoViPtYy5JIDxWR+FCj8wK+c2gspVPK1V2cO4L3B/jTaUBs+i80+1dlkAlh/td2QlM+moniOFU0/aySSBhCYjuupUb3FgBPpXirWLckakBQgiVTNxE+m/pRdHS9TWofd2YUEpJKAop0piQDsTvfiBStOgrSequfaonYtvNKIMAtTMepqPKPtGQ40gPPhLsdqeyJnnEbeleRHMNRBbDqVSZIiJPIJAirL+UvBaCkFXZm+w37Jn096m0u7HT8I9nVjUYhJ0r1iCCUqmNQPLjHOg2EzwQlpDK1lKRBDiFKKUwCdJ01jMnxbzCVpKyEq3DZRJJHGYP/NWcJnKmlhSR2gFJSVA90kGSATJtzqX/AEqjfM49J7yH0ebYI9NKr05pxpSDqeAEfttqTANhIVbesG70xxRt1iE+I7MR8ai/8UYgpAWtS02tKVXBBHDmKGheA6j0hthB0gOMrEQVagOcQmI/hVg5WTcFJHgoGvM3emLyk6VpvciGwLwRPC/aNWMP0jlCUKZ7sEqkpKoEXIHGs4quDajdvZNHaUiYvwPwrM56talEqS+E6glKGwUogqAnUEmeNNw3SJJ0QlaAkkka9UyCLgkSAeFNxHSV5AVodJSCDMCw5QZ+hvQVLZAdvcyDuDWD2wvSXCAVA7BUXmjfS7LGmdCkJMqJBlRgQLQPraimG6XYheHQpKusWVdoaUmBNxEb7GaIrzhxbWpbSFnRqCFNgmSbpN7mJ4UW97D2owLOMB0XCVRykCDIv6Vmse7KlC+9+X1Nev5OGcRqKsG0hQTCdSVN6gZkAxArOHBYVTrwLJQrWU6UOlPZSQIhSSDcbzTwajuJJNlrIsepWGZbaQXipsIUmLbwoTbaeNG28lxgS4FJaCSmG+J1SDcpB+PEUzJtCGnlYcFstNEp7SVGYJjs2IJFwRUWV9MsZYOAKBAgpTxPA3AHuK2RLlgg+UCncIrDJuVnVJUEJJJUYjdOwlQtzp2ByRTjcIwoSVJha3LEwBBCVCRO9hwosv7S3ELSl1CUhU37RiCBFhMmj33hnF4YPbgAmdRSJEyFEcPMUnsP23YBZ6KdsF3q3Bp0hIbAB8dRO/lRTC5MgalBCG57yuO3P4/V6Teep0JSlCSAQUBvEoWSQQQOfuPOs1036WPIHVuBLSXEkhKbquY7S53gXinUJS3Ecop0TZtn2FaUYUXlJGnu9kJI2Bn0FCsT0zxGrq0aUCYiB3Uj69qxjmblSoTCB2b+CRAq70f1LdJJn9G4ZvwQrh7GnWNLcXW2FctzNIJX14SopVrSpJMT4AQU8waJp6QYWLlM8YccA9BFh4VisucUVuBMR1a5/dgaqqLwBk9pO/P+VbQu4ykfSQxqTx9bxUwAOx+pp4aHhT+rFeetXc7np7D8FufK9ef9N8X1eJQoJ1QlXZJIBmREpvxreYEXV5VgumGCLuKSkTJBiAJt5kV1wfy9zkmvmbHm2ZJ0kEWk2AJNidr17D9mt8EP31flXlGe5UEobdBJJUpJkRHVmOBO9b77LM6Kmg2kAwpRVe4B2gcb07eyNFcoI4nCt/csQ6tpDikuuRIvdYH515+7miTAUw2pGwEEFI5BSb+816K+7OAxKYMFxw6v2f1qRHnXmDqe0Kel+STvj7L8EWMaQe22hSEbdozeNpiinRHo398cKS4G0pgnmQTcJHOKsYfA62SNKbJBBI/tKBkgcqtYDo+uC4WdSQJgCy4sYIBIOx2qUs6W1lej3o0j32TMnuPGeS0z8f5UJxnQlTbqWUpadWqD2UbAzdahtsaanM22u6vE4c2sHNQEie6uDV7+l1oKlJxYKjpB61oibSkKUDAgE3pHP7jRgrOX9n7yR+rTNo0kkf5jb2NUMbkLre6dA5qt8TprQN9J8YDYNOD/ANNf+/bjS4rNeteQvE4Z2EJIgALEyDqhB2i1JqTY2kx7mVYgiRqUByBgesEfGo/6LeO5RPmCoe1emtdJMCoiShCv7SSg/IVHnWKZ6ha2yFqAsNQUCSYuDPPx2pt/sJR52nJV2kEc4kW9SferScmbEFSdrmSD8wDWzY6J6kSt7Q4Z/VpCEjlZIGr1qFvoe8gdhxpze5Fz5yDWqXk2y2ozAwzZEouRwSlQ/wAyVQP5VaZwzihZRT+8uYtOxTB96nzNv7upKXG2wolSiEwAYECdMcyaoP54I7KNPmon4fzoqIuoKDKQUwXJP902R7pJNQKyttuJWyDzWFoP+Y0BfzxxU6lEDhFp9r1TOM37P1570ygK5hN/NG2jqRe/a0nsKHHvJF/EVWd6UOqVpaRfgIK1W8BHyoRisQIkkR+ZJtbwG3jVRGbrRIbKxNjpOkHzKbx61RQQNTLWLzx5c6lq5QDA9hFaDo06kIhzEFtR/Z3TBFhfuk+BFYdzEKJiYn8IufGa1OQ4doqHXI1ISgJPGVGZ3sYE7fh8aGVfCNjbs2eWYRLbeJU2srC2yqSOSVC9/D4Vi8ZgytRUlaIbQOsXqCe1BsI3OwPtW7weLZQnESkJSlOgIuEk9qBI8OVVM8BQtOEZaaCVIGteiAF6ZESkgbjga17JAUd22efZ88lC0qZcLiRICzvI3/Lzre9FcYpeVLUok/rLnkJrPY/oZrSQ24lS9Uq/SNGFbGAlY9o4Vcwrj+DwKmHkKAJUAsA6e1eCfOfanvgVR2aMv0R6s4lnsrCwsQZGn14iiP2pMy+0D/2/zNS9G2AX2eqR2QtOtaiAoniEibjwE0n2ronEtjYBsT7n3qsHcWQlH40efKOk2uKO9GG1JWsn/tOD3R8N/wAqgdUy2lOntLO4AsPNRuf/AGgedSZQ8VuEbABW3LSfU7ilfBWkQZCofpAB/wBJcq8LWHIULxLStaoEdo8DzrT5VgurV1o0JbAKT1hVCpsez3vIDaKvL6WySeowxv8A9qfiRJqbk1wPoTW57WG/CkUKVO4njwNNeBi1jXDdHaV3HurBPa4CNzx2gVi+kmaBrFpWYhIPG1+FavrnUA9pJ33EnysRaspnPR/EYhWo9SmDbsqJgE8zprRyxrS2LKErTR5znWZlTRQbpSrUCIsVkz7iKO/Zb0gw+GKy64UyNgkkxMk22ooroG06oFanI/b27RB4AJGke9GcB9n+ElUCElJSB2pA56iYJ8Yqzz43shFjmt6K73TfCJwjzSnDqcWpSRpNwpQUm/iBWAczRJPZSpU8q3TfQ3BLB65p7rASBpnuCyZ3AtVMfZy2VDqusbEnvLRPukW+NUeaCE6M/HgqZBn7zaUqRAhFtXd75FxRjBfa0qSl1hJiboJE8NqJZZ0IQ0kd3bQSe0Y1FR3ge9LmXRXDoZKwJV2PAXWAe6OVc945umi0lJIa30rwuIhK0KQJ3cQlUHxKgbSNxRJGVMPH/pri6oGlW25ggG3pagmaZUwhRU22o6Ek7K0lRFpJHx41aVm7ylxpSOFkk/GfhXJPHBbxbX8l43W4Sx3RNtaQlKlJAJPMSAB8vGqaejz41EKF0wkaiCFDaRKk8OXGmZjhnAjWhapSQohPKe0PaT6VHnmeP4dtDiTrEgEKAi/EcaRQyNpRZpKKW5Xc++IstorQEyeyFjUJtAIPwqsp1BCSrDBJJIMakEXiSDA4860LnS9tCR1hRMAqCVjcXIAJqFHT3BuGAsyeBRx5TT3nX+Nk6g9gNhMakSW3cQ1BuEq1p48LyLGiOHzp+YTimXDpJAdRpJHmL/CrGIzDDKICGuvVG7aRAI3KlEePxNZnMVIR3lNtQkpCdRdXEEEEJOnid4q+OeSXahJRiS9LMUt0IdcQlKkgiUGUG+8G4sR7Gsu7mXOjAxSQgpQwpxMJX+lOhPESEiLEybk0GzE9ZojQFm2hCYElRG4seG3Ou2Drk55wt7CP47ShKoA1Se1yBifnQTF5spwwFGPOAf5UzpGkoUUb6FFO8g6SeIMRM1Q0ACTuY2NWJUbHAYVtTKUKcQY7VnQk6jA/bTHxpMZ0dUJ0hwm9wAsemg7elBcY0Bh8OQIKg5J4mF2p7iHPvKko1EkiAmZmBsBf4UEgthPBZCVR2wFIMQsFNztw2B/KtVh8lKEthLjR7mqFp1abEkarkqNrG0Vd6L9FMaVfpXXG0gRBUFrKiTcpJIEcJI4VsMY3hcNDmILYWAIKgCslO2lPC/IfxpHbY8aSMTkOS4hbGIJQoBa0FuZ/STqB0WvJvNQdMMmfdzB4gltnshTilaUCEgKgnvHewmtFi/tA1lScOkNwDK3O9pAklLY38iZ8Kz+bYNTpK/vRddSO2hQE94HszCWwPe1BpJtm3aRlcfl7eGVqKC8i4GrUkKItqFhIuKEKxpXOkqjfTeAfKfOvRsdjFXaCCUFQ0oZEFRM2cX4neOVV3WWkSC3AHAaSTpgEgQSb6h46CeNFTrkLjYF6F5w8H2mOtV1S19pG4844GflVr7WgPvSbxDQ+J8KJZL93Q4HNSWyDxSUmQRuZA5iw4VP0qwbLzweU6JQE9kJUrUAJiwi5jjFMskUmiMoPUn2MFg8lS5BQHNxeRa1ybeBq61oYlKIdXe47oneT+1w8PGm47MABB/QtcG094gC08/M28KrNrC2HSE6SNOkTcgkSST3txWab5HvwT4fHpccJWQ44lpxQkdhBSklMJ2Py8DSN9JMUQDKbgf8ATb/2UHyKda/Fp320Gtvl+TILTZ1G6E8P7IpJyUQpNns2HQFJ7QmCfnVZ1MKEV1dXI/pOmH1MF5yYTIsf50zCCUib/wDJrq6uLJydceB60gCwqBSjB+uFdXUoyOYTc1Tzp9SQNJjbaurqEBmDMrb1TMnbcn+NEMU0AyYH4f8AWKSuoxfzUJkWxC6nWheq++/lVfpK8WWUlrsEqAJHLQeddXVWH1oWX0MzbWdvKLZLijePCI5bVDnOIUt9aVGUpaWQOAOkXArq6vSxpaziy/QB8vw6VFciYFvWtP0Zy9taVFSAY25d0m4FjfnXV1NPhksZnswzV0yjWoIB7osn/CIFMwPZQlY71zJvcbWNq6upo8IeXJKH1O6lOKK1aTdRk7cJ2qDDIHWA8QLexrq6szQ5XswTmSZccHAKsK7KcIlbiUqEpKkiL8THCurqdcEJfUe/YX7P8CS0k4dJSltUAqWR2lX3Vf1onlnR7Dt9xpCCoqJKRBPaIuReIG21dXUBAP05zJzDtDqVdXNuyB8LW9KyGQZeh95zrU9ZPFRJPdBsomR6Gurqnk5RaBX6aYNDD7RaGgqTJIJmQYmTfYetC8UohSkiyZFhYGUgmY3uTSV1WQIdvccs6CEJ7KSCSBxMc948NqzWOxS1GVKJImJ/erq6kXI2Tj+WNw2ZOoHZcWPJRj2q1ic9fI/WqvvBib8Y3rq6qMknsBHO1JVcniaNMj9Gv+7R/wDiurqEuQLgqZKm6v7tz/QaKs508EgBwgAADyArq6pT5Hjwf//Z"/>
          <p:cNvSpPr>
            <a:spLocks noChangeAspect="1" noChangeArrowheads="1"/>
          </p:cNvSpPr>
          <p:nvPr/>
        </p:nvSpPr>
        <p:spPr bwMode="auto">
          <a:xfrm>
            <a:off x="155575"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3" name="Picture 3" descr="C:\Documents and Settings\Administrateur\Bureau\Tunisie Gabes usine chimique pollution cotiere.jpg"/>
          <p:cNvPicPr>
            <a:picLocks noChangeAspect="1" noChangeArrowheads="1"/>
          </p:cNvPicPr>
          <p:nvPr/>
        </p:nvPicPr>
        <p:blipFill>
          <a:blip r:embed="rId2" cstate="print"/>
          <a:srcRect/>
          <a:stretch>
            <a:fillRect/>
          </a:stretch>
        </p:blipFill>
        <p:spPr bwMode="auto">
          <a:xfrm>
            <a:off x="4572000" y="4286256"/>
            <a:ext cx="4572000" cy="2428892"/>
          </a:xfrm>
          <a:prstGeom prst="rect">
            <a:avLst/>
          </a:prstGeom>
          <a:ln>
            <a:noFill/>
          </a:ln>
          <a:effectLst>
            <a:softEdge rad="112500"/>
          </a:effectLst>
        </p:spPr>
      </p:pic>
      <p:pic>
        <p:nvPicPr>
          <p:cNvPr id="10244" name="Picture 4" descr="C:\Documents and Settings\Administrateur\Bureau\index.jpg"/>
          <p:cNvPicPr>
            <a:picLocks noChangeAspect="1" noChangeArrowheads="1"/>
          </p:cNvPicPr>
          <p:nvPr/>
        </p:nvPicPr>
        <p:blipFill>
          <a:blip r:embed="rId3" cstate="print"/>
          <a:srcRect/>
          <a:stretch>
            <a:fillRect/>
          </a:stretch>
        </p:blipFill>
        <p:spPr bwMode="auto">
          <a:xfrm>
            <a:off x="214282" y="4214819"/>
            <a:ext cx="4501734" cy="2286016"/>
          </a:xfrm>
          <a:prstGeom prst="rect">
            <a:avLst/>
          </a:prstGeom>
          <a:ln>
            <a:noFill/>
          </a:ln>
          <a:effectLst>
            <a:softEdge rad="112500"/>
          </a:effectLst>
        </p:spPr>
      </p:pic>
      <p:pic>
        <p:nvPicPr>
          <p:cNvPr id="10245" name="Picture 5" descr="C:\Documents and Settings\Administrateur\Bureau\index2.jpg"/>
          <p:cNvPicPr>
            <a:picLocks noChangeAspect="1" noChangeArrowheads="1"/>
          </p:cNvPicPr>
          <p:nvPr/>
        </p:nvPicPr>
        <p:blipFill>
          <a:blip r:embed="rId4" cstate="print"/>
          <a:srcRect/>
          <a:stretch>
            <a:fillRect/>
          </a:stretch>
        </p:blipFill>
        <p:spPr bwMode="auto">
          <a:xfrm>
            <a:off x="5214942" y="404664"/>
            <a:ext cx="3714776" cy="3810154"/>
          </a:xfrm>
          <a:prstGeom prst="rect">
            <a:avLst/>
          </a:prstGeom>
          <a:ln>
            <a:noFill/>
          </a:ln>
          <a:effectLst>
            <a:softEdge rad="112500"/>
          </a:effectLst>
        </p:spPr>
      </p:pic>
      <p:sp>
        <p:nvSpPr>
          <p:cNvPr id="7" name="Espace réservé du numéro de diapositive 6"/>
          <p:cNvSpPr>
            <a:spLocks noGrp="1"/>
          </p:cNvSpPr>
          <p:nvPr>
            <p:ph type="sldNum" sz="quarter" idx="12"/>
          </p:nvPr>
        </p:nvSpPr>
        <p:spPr/>
        <p:txBody>
          <a:bodyPr/>
          <a:lstStyle/>
          <a:p>
            <a:fld id="{D08BB82B-EE26-43D2-8AE1-FDCAF5563780}" type="slidenum">
              <a:rPr lang="fr-FR" smtClean="0"/>
              <a:pPr/>
              <a:t>16</a:t>
            </a:fld>
            <a:endParaRPr lang="fr-FR"/>
          </a:p>
        </p:txBody>
      </p:sp>
    </p:spTree>
  </p:cSld>
  <p:clrMapOvr>
    <a:masterClrMapping/>
  </p:clrMapOvr>
  <p:transition spd="slow">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contenu 3"/>
          <p:cNvSpPr txBox="1">
            <a:spLocks/>
          </p:cNvSpPr>
          <p:nvPr/>
        </p:nvSpPr>
        <p:spPr bwMode="auto">
          <a:xfrm>
            <a:off x="179512" y="980728"/>
            <a:ext cx="4606802" cy="4377098"/>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5 zones industrielles installées dans des régions de  développement régionale prioritaire en cours de  réalisation </a:t>
            </a:r>
            <a:endParaRPr lang="ar-TN"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pPr eaLnBrk="1" hangingPunct="1"/>
            <a:endParaRPr lang="fr-FR"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Cambria" panose="02040503050406030204" pitchFamily="18" charset="0"/>
            </a:endParaRPr>
          </a:p>
        </p:txBody>
      </p:sp>
      <p:sp>
        <p:nvSpPr>
          <p:cNvPr id="10242" name="AutoShape 2" descr="data:image/jpeg;base64,/9j/4AAQSkZJRgABAQAAAQABAAD/2wCEAAkGBhQSERUUExQWFBQWGBoZGBgYGBwcGBgXFxcaHBgaFxcYGyYfFx0jHBcXHy8gIycpLCwsFx8xNTAqNSYrLCkBCQoKDgwOGg8PGiokHyQsKSwsKiwpLCwpLCwsLCwsLCksLCksKSkpKSwpKSwsLCwpLCwsLCksLCwsKSwsKSwsKf/AABEIALMBGgMBIgACEQEDEQH/xAAcAAABBQEBAQAAAAAAAAAAAAAFAQIDBAYABwj/xABGEAABAwIEAggDBAYJAgcAAAABAgMRACEEBRIxQVEGEyIyYXGBkaGx8AcUUsEjM0Jy0eEVJGJzkqKy0vFDUxYlY4KDk8L/xAAZAQADAQEBAAAAAAAAAAAAAAABAgMABAX/xAArEQACAgEDAwIGAgMAAAAAAAAAAQIRAxIhMRNBUQRxIiMyYbHBgfBCkaH/2gAMAwEAAhEDEQA/ABeikSmpIpQmvbPBbOZZ1KA5kD3Nd0tyrqC0E2uJIsd7A87RerWWJl5sc1p+dXPtButof2vlFeb6xvqwR6fo0ulNgfTXFNSxXFNeoeUQlNdpqUCuimEIgKRSam0UhTWAyHTSkVJHhSTWGTI4pSak0V0VhboZSBFSppYvWNZDppQipFUlajJoaAKXTShNLWoaxmmk0eNPimlNCqNdkak0umlKaUeVAKGaK6KlmkmiFsaoU0pqUrpJrUC0REUkU8mmxWpmtDTTgmk004CtQVISK4pp8VxFLQdQ0gVHAqUim6PCgNqCCGJqT7qKtoRAqNdC7A0kPyZj+sND+2n51J0/EvN/v/wqXIETiWv3xTOnw/rDQ/t15vq186Psep6R1hl7/oFFNcE1MB9esUuivXPGK+mu01Y6uu01jFfTTYqcopC3WAyEjwpNFT6KQpoikJFIR4VMRXaaJmiNAFP009LVSdXQMVyikCKsBukLdEBBorgmp9FL1VDsa9yuRTCnwq0tmmFqsMViiu0VZCKTq6AUVymnBFTab0vV0WayCKTTU+ik00GFFYprimp1IpNNYBX005IqbRShNYxGEVykVNppVJrUYqlFIE1YKKQDwoMYLqFhTermpQzU7bFQukdFWS9HWP6y1+9+Rqn04QfvbI8T+f8AKjuRMw+g+J+VBOl51YxkfW1efmlqzL+Pyd+BacL9/wBFHRShFXW8Lf651IrCD1/nXqa0eWsboHJbvSlurgw1N6um1C6SoWqTq6uKYpmgR9cpo6hdJUKKUtVZ6qlDVGzUVizSdVVkt03RWsDItH17U8t2qQtbVIG4rWaisW64oqyW6alFawUQBmnJa51ZSKVpIm80LGSKy2OV6iLXCiBIAIA9ajSzNLYzSvYrJwniKjcag1ZWCbVEpFFWB12IQ3XFFTlA+vKuKaYWiHRSdXVnq6QtVrDRU6muDdWtNIlmsAqhuuLf161aLVIpH160LCQBH16UpbqYN+f1anFFawtFXq64N1aKBUdBs1BXqvr0qZDfLap0sVaaZjhXE5qj0FC2T5Mz+lR6/KgOeNTmDIjgr4INabB4RK1hKgFJva/nWXxeESnMmglOkAKMAmJg8JrgyO53/eTvxpaEvv8AoMf0bH1ymntZYVKiIFEkOgfXifr6muaeANdHUZz9KI1zo+gJI3POgWJywpPEitMp6TakevZIpo5WhZYUzJO4eOFRdTWoeyoqQT6x5UIRhBBmZ8q6Y5UzlnhoGlql6qjeEyPXuoAfGkzDJ+rAIVIt50yyq6EeJpWBCzTeootg8rU53RYVbT0YdO0c5o9VIXpN8Iz5arurolicCptRSrcVGGqZTFcGVOrpoYog3hqlXgxH18KzkbQCeqriirKmINd1NGwaSuG6RAiiCMHPGkcwJHjS61wNofJQLQpqmRREYQ8bVJ9xjlH/ABW1pG6bBP3fwpepo22lKUc53qH7mVGQN/C1BZbsZ4qSoHt4IqFvSfKrOAygrJBBEfnRLDshIM7gH5RVvC4tKe7czMHe9Rlkl2LRxR2siHRNJRsQRxn8qDOZEsKgCfKtM5n6QRY+NvECnozludWmE84v7VNZZxLSxY5GYwnR9xwxERuT51Vx+W9WuJ1bXFbV/O0FMNJMnjHjQN3J1qOpQieV9/lTxzNv4iUsEUvhM71Nd1NHV9G3uCJHORVTE5W4gwpCgfLher9ReSLxSXILU1TeoPKrhb+dM+7eJouQugPBm1SINS6fr0pNEX/4rzbPVqi5ln6wevyrL44f+Zp8EL/01o8mxranIStKiJkBQPCs/ik/+aJ/cV8qjLllVwg0UR9eP19WrkopmMxjbSZcUEDxMceA3NDsP0sw7gOhwFQ2SbE34Taq6kiSgwuB8amZxBSDyqs1ikEd9P8AiH8aspZKhbteRB+VC4sLjJCqxpNOy/C6ySY86rKTEzIP/FK0+RsbU/sL33DacuTPZ3pr+DBsrTVBvMlJpjuYKUbj68KXcNRCeXYfqwQb3tV1zEACs+nMlDh/GmqzEmxBoN3yFLbYKFhpZJUATUb2SodVI7IHIC96C4jNS2Co2A4mpxnS4hKQPH+dHU+wuhdw6jJmhEJFjPOeczTcVlaFzFjzFBEY5z8V/r409jEqSqdR+vGitXIGo8EOZ5KpF7EUOQxWhdzQkEFAIjn/ABoOkElUpKSDtbjcfA1eOR8MhLEuURISKfq8JqdrCajFgTwJifLibTVp3KDoMEBR4mSnxtuanPNGPJSGCUuCm1ex+NQPYaCRv9Cm5++cI0lekOEq08UkSJkabcOVLg81S6GoGla0FRvIkGNI8RFJH1ERpenl3GoZqfUedWVtjUdhf86QN/X19cqvrsh062Ki0TVdSPr0q6oUiUCaZTB0ykUHjfz9KekkC3lVkt/XtSdV9e9K5J8jKNEIWAI2q7gcx0cbVAUfXqaYtqpON9ysZV2DLWerVPdnltwqVHSVEdoGdtre8/Xxqll2BSBqcUlIGwm/rS45GGAJK0yAYE6dR8OBNQclZ1KMmhc0w7L6ewUpcAsBA8YMCazpwxFoNvCtMjKcOkyFQeYMePCl/oxj/uK9/wCVMs9bE5em1blQisz9oCz91MGDrAsY52qy905QSptpsOaUEhZ4kDaAmTQRvpCp9BDukQoRCbTwF5qLy0rOhYrdFP7O2IzBrtb67f8Axmn/AGgvqGJlKiDG4MH3o90VxCfvbYjvpXFo7ov8qzn2in+sn935VPG202x8yrSZvEPrdQkuKUohUAkk2jakOESm8m53jjPnRPIcc2lF7Em1pvHwtRVWeNRBJudI7PH38aWU3dUOoKrszLgOq1r/AJ1zT5HGPI07FaQdzEngNwfO9QIfBJjbTN+VVRKjZdFcwbaXLrmnWnSnUTEyDc7CtqcSgJ1a06fxahHvXmWEaYeGh5RZgSkyLmwvIiKHM4FalFLZChqUEgmJ08bmL08Z6UI4Wz1PA5+w851bbqSrxkAxv2oiiy8KpMSJHMXHwry7CdJXMOOrW2kbcIPrFlWqxjulKFhJSt5uFXCVRItyMUeo0DpJnoSjFKU0DyzrVhHUsvdWopWXFuJUDG3eibXowjo46l1ag8CF30qBsfxb/Css6A8LQP6RpnDOeX50Qw3dHkPlT8b0fLySgupSk2UR+RJ/KrCsuShE9YkxaCBcC34q3VV2bpOqBmOzllnvuJB5TJ8oFVsq6QofVAQ6E/jKRp8zcH51RcwLK3RrlCP7GkAkeMTJ/KpE5ThTJaxHaKrgrVqG8gnVt6VN53Q6wI1TTQPdWlU8JhX+FVSYbL4ecCpMmQY5gfLb0oDl2FfBIMOoMBMgdmPxGYMz40VybK3kulbpSTCgNKtwdIHZiBZO9B5NQyx6S+/gUSlUdpBJSeRIIMehI9aEZjmi0XCpjgdjY7mjzjalEgFI+PvtFUMR0dDkhTkW4Dn5mouLbsomkqMDnPStWJZhaW2ylZOkKJJgR+ZodhpbVqbcBVBOk7EwmQmOcnhwrY4j7MU3IfBJVI1IBgXkWV5XoM/9m2ISqUKaV2pgKKTG8docNqemLZcyjpQhXYdHVqFr7SN55VoUrBAIMg8R5Ch6MnBKUuNbAzOkg2E3B33vvaqr2QPMkKwyiAZlC7o4fV/erxyNLcjLGm9gupFMCKqpzrq+ziEdUocT3Tzg/wAKmOYpgKSNaCDdJFP1o0J0JEyk0mj696rYDELWLJ1KsABE+auVGk5U4RMAHxPnvE0yyJ8A6bBovtcU1Sdv41YxIDStKiAeHCeJjnUOBx4Jt3hzHA7GkeVcDrE+S0txCbEXNoAJkqB5DwpMctCmXQCJCVTP7MpN9pFSYzGK0zcW8ORrM4fNluBadXBSVWOrVfSLJiIIvM1yPbc7E72NN16dWnUkqHCbgW4eVTaqyasz0vpK1KABUlJtuUgqtBuYT8a1n9HOfiP+X/bU7vsb3PJVZcsJkAkCCdINgdpAvtTMndbBPWlQQFAxGxkxVtvB4lpRhp8CBGlI4c/5U1wqIKXWVJ1LCiqDKjBjVNwBGwNFvyNHmw70LLJxSO0FOjrIsbWJIvyBoH9oKScUYBMp2AJ50Y6AYdH3vUlwKIC7RcSkbmx9CJof06WRilaVBJ0xOqImdyPf0quKlFks28ogXIcI0tA1r0EL2IPaEcNr0ZwmRYQ6dT4kEmx3VYgC9uFZ3AYlaktkrCiHQIN7ECw959Kv4DABaWyUi72wmT2gJNI+bsqqrj+7A3MipSgpRBgquIgX8KrhhF7z2QN+HhV3MWFG4a0pBWbGxOo7mg62inUCCOwN/Sro53yWsQygQEmd5M+wqmwqOMb8fCiuWZMp4BOlUHiBuYsBNSYLo1iEuJ/RTewUDBvaYHh8K2pICiwejE8wDS4tfa7MAQNgPwit+0xjEnt4ZqNp6tUT6C+0UjmPWlXaaZ1CJBEK84Ik2ip9QdQPReiCIwWG/ukfKiygKq5U5LLZgCUCw224DhVmZqseCUuWRuoFU3mhG3yq45VHFOAbkD1pthTNdIWE9WTAsR86xOPZAxaVC0Hh/wAVuOkCpa9R86xuZgfeUzccvMeNRyPYpBO0esZS2nqW+yO6ngOVXUtJ/CPYVTyYyw3aOwLUQAtTx4QsuWRltP4R7Co1Mp/Cn2FSEU1aPqTTAKWJZTfsJ9h/CguPwyY7qfYVmun2Zut4ohDq0iGxCVECTvtWlzB23140qlbaHlBpJ3yZFxBGIbKISdaYnaQREjlW/Sy6d3Bb+yr/AH1gVK/rDYP40j416FhXJ7J3H1aiqbJ8Iq4/Ly4nS4pK08QpJPtK6DOZCEphGhI4DSqJ8R1lHs7xBaZWsQpQAgGYJkWMUB6O9JVYouBQQNECEz5GZ8aL0rZmUZvdBXLgUNgJtzi08zFMXmKk9aStUJUAAYO8HlbequMxSksuKQYhJgxJms7lOYLxDLgWqSVq1HbupEwB6UraSodK2aTMni72bmJ4ibwPPlQfJseQ4rXKWwYSAna25AHgeJqLIMEVDU64dA7qZgkp3UpQvw2BoxlOLwr5VpQkLQBqkn9oHme1teedc8ne5eMdi/jHE9WbLMi0JUdxy38aw2WYB0Ytauqs5OnrRpHGTcchtxrRZ080UlJCU6QSBFiNuzyMHcRWe6NsJdcUWnFIXoJ0ntBJCjEarlJCo4G1bVtQWtwk9lqwvDdfpkOCyTIiYAiALRO3nWxVjCDF/r0rFYTFEraCiAsOiUyYPAAatufKZrSrxy5PZTv+IUNXgOnyRoeAH6wx4inB+dnB8PrjVM5avitPtP1amoyy/ePok+HjFR6pfpsL5cxqXYgGCZCUzfxINZnGZeP6RSHD1ktqPaSne+8CD7VqshZCSRvbciDQLH4xtOaNKWpITpUCVWAmdybcK6YfFjs5pbZEiVzK2ZEpTIMiEiJ4SIrk5OhQACRaNkqFxt3THCjb3SXAwUqeaIjYX+KRVP8A8cYJCdKHFLjaEqUf8RF/U1tDB1AE/wBCWoktKIv+04BcmbCY3rk/Z4ysSMOSSInrTsPOjrfTQL/V4fEOHwRA9zSO5xi1/q8G4jxU4E/lR0AcgThfs+KJhBSIgdscBbjVhnodiQF6XdBJOg61WE+Bt5UVSvMlfs4dvzJUfhTv6Jxyu9jEp/caHzNbQnyxeoyynJ3NCUlfaHeVqUSRJ2Eb0LzvIsVqUtt9Om0IVAiBvK5BverQ6IKV+sxmJV5K0j2FPb6DYUd5K3Dx1rUZ+NO4Jg1OyirpGlrq0KcJX2daUDXAiCOyIHO3jVljpM2ZPWqCZiVpCQJFkyU7mD7UUwvR3Dt9xltJ56R+dUMz6HNOIKUKU1PIkpMbSkm+9CmuDWnyTDFLcaKwoWUoCLpICoBJHhyoBnWaKQf1aFSUhMrWlRBJgGNrg+dVkdCcTh5LD6ovIGx3jsmw9BxoHm2W4t2ApWrSeMDaY4DnSTmu5SMfAVf6SJXqStoHSQOwsm52vyqnjs3ZUohSHOEQsWJHMpJEUKx3R5+QoHSSCTEW0hII5X39TUIy7WpQcU4D4RpiLzsfKKnJryOl3o9RyrNOwgBBAgASoHUmN7DnHvV5jMitIUEGDbvDgSDaeYNeX4nPn9CEthaWQhICkg6iIG6iPDnvQ9Gavo09rEIF53sdxA1czVoy25JSjvdHrpzhPFKgYJi0wmZ4+HrTvv4IBAWQRIMC4O3GvMXeljiARq6ybEKSbW2mLd47HjWjybpo2ttIU26nSkCQhSk2EC6RY+FMp/cVxXgy/Td4O420xCZBtBSDPxok10wSQkOtKMzJQeVtjQLphmYViFLROybkEHbkdt6lzLE4dMaVOakgEpKY720E7b7Uib1MpNfCi+8+w4pK2lq1JIVoUEyRPMkfI0Vw3SBAMF1AUTESnc8D2f4gV53iHCXG4T3oIHA+ccKHY50zrAgJJtYAEngOVZKwcHtebZmko6lYUFqSm4AI7wEyD8qxPR3OmsGvEKT1jmowexEQtcmJNuF+dE0ZkVNJe0A6mNRgExASJ9dN/CsllCiS8oqWgEdopAM6nCIvwvQbp7jLj/Zr3836wFJLt+8R+rCFQoDvXsQNuFZ3J8zUgvtouJUoWmT1kRbnA48KtYnFhbKFN3IUkEnfSkAXHDY0IZCmStaXUSRcCbArm8jkaW9w13NMxiFtIhbjTYSOaTBkmNMqPvzoXgM9SytxaXQsqSJCWyRqSY3tAuBaqWO6TFtxSAEmdMEpFioJkk8aHjGqCSytMJTvpTJgKAERz5+VOkLYQzN8l6CCh0zqSCFIAO8qnswOF6myjDLaeb6tagVdlUcQG9Rj+e0jeuzfNNTmtLaQdkiJtpCQZ4kpG5250Ry9mda9elJVJAgXgWsJm42pZSoeMb3JMTh3FKKtSlKSoETfmLADft7eFHy6o36t3/6wfjqvWaONgqIPYkpmSbqiyzYoPI7XNUE4l4CzCiOcTPrN6TcL2PUynw+NdoNODhm4+NLrHGudRR1amS4BBBVMd3n41iM1SDmbSTsQrhP7J8K3OCUJPlXn/S1xaMahTYVq0qiNxYyfQX9K647YnRxt/OVhhvLsLhiVONtaZ3WiI8irs/XrWgyPP8E6rQ11aF/hhKVEcCmLKHlNeM9KekTrqkt9ep0JTCj3UqMqIJA3sRQ/LMPjnEaWmVuovHZkJPNKj3TPIijCOnlmm1LhH0tHnUD2ObRdbiE/vKAr5qz3NcYF6FOvGAAQpaiJAuLmKA4jEOnn7/xq+lED6gxHTTBI72KZ9FT/AKZoViPtYy5JIDxWR+FCj8wK+c2gspVPK1V2cO4L3B/jTaUBs+i80+1dlkAlh/td2QlM+moniOFU0/aySSBhCYjuupUb3FgBPpXirWLckakBQgiVTNxE+m/pRdHS9TWofd2YUEpJKAop0piQDsTvfiBStOgrSequfaonYtvNKIMAtTMepqPKPtGQ40gPPhLsdqeyJnnEbeleRHMNRBbDqVSZIiJPIJAirL+UvBaCkFXZm+w37Jn096m0u7HT8I9nVjUYhJ0r1iCCUqmNQPLjHOg2EzwQlpDK1lKRBDiFKKUwCdJ01jMnxbzCVpKyEq3DZRJJHGYP/NWcJnKmlhSR2gFJSVA90kGSATJtzqX/AEqjfM49J7yH0ebYI9NKr05pxpSDqeAEfttqTANhIVbesG70xxRt1iE+I7MR8ai/8UYgpAWtS02tKVXBBHDmKGheA6j0hthB0gOMrEQVagOcQmI/hVg5WTcFJHgoGvM3emLyk6VpvciGwLwRPC/aNWMP0jlCUKZ7sEqkpKoEXIHGs4quDajdvZNHaUiYvwPwrM56talEqS+E6glKGwUogqAnUEmeNNw3SJJ0QlaAkkka9UyCLgkSAeFNxHSV5AVodJSCDMCw5QZ+hvQVLZAdvcyDuDWD2wvSXCAVA7BUXmjfS7LGmdCkJMqJBlRgQLQPraimG6XYheHQpKusWVdoaUmBNxEb7GaIrzhxbWpbSFnRqCFNgmSbpN7mJ4UW97D2owLOMB0XCVRykCDIv6Vmse7KlC+9+X1Nev5OGcRqKsG0hQTCdSVN6gZkAxArOHBYVTrwLJQrWU6UOlPZSQIhSSDcbzTwajuJJNlrIsepWGZbaQXipsIUmLbwoTbaeNG28lxgS4FJaCSmG+J1SDcpB+PEUzJtCGnlYcFstNEp7SVGYJjs2IJFwRUWV9MsZYOAKBAgpTxPA3AHuK2RLlgg+UCncIrDJuVnVJUEJJJUYjdOwlQtzp2ByRTjcIwoSVJha3LEwBBCVCRO9hwosv7S3ELSl1CUhU37RiCBFhMmj33hnF4YPbgAmdRSJEyFEcPMUnsP23YBZ6KdsF3q3Bp0hIbAB8dRO/lRTC5MgalBCG57yuO3P4/V6Teep0JSlCSAQUBvEoWSQQQOfuPOs1036WPIHVuBLSXEkhKbquY7S53gXinUJS3Ecop0TZtn2FaUYUXlJGnu9kJI2Bn0FCsT0zxGrq0aUCYiB3Uj69qxjmblSoTCB2b+CRAq70f1LdJJn9G4ZvwQrh7GnWNLcXW2FctzNIJX14SopVrSpJMT4AQU8waJp6QYWLlM8YccA9BFh4VisucUVuBMR1a5/dgaqqLwBk9pO/P+VbQu4ykfSQxqTx9bxUwAOx+pp4aHhT+rFeetXc7np7D8FufK9ef9N8X1eJQoJ1QlXZJIBmREpvxreYEXV5VgumGCLuKSkTJBiAJt5kV1wfy9zkmvmbHm2ZJ0kEWk2AJNidr17D9mt8EP31flXlGe5UEobdBJJUpJkRHVmOBO9b77LM6Kmg2kAwpRVe4B2gcb07eyNFcoI4nCt/csQ6tpDikuuRIvdYH515+7miTAUw2pGwEEFI5BSb+816K+7OAxKYMFxw6v2f1qRHnXmDqe0Kel+STvj7L8EWMaQe22hSEbdozeNpiinRHo398cKS4G0pgnmQTcJHOKsYfA62SNKbJBBI/tKBkgcqtYDo+uC4WdSQJgCy4sYIBIOx2qUs6W1lej3o0j32TMnuPGeS0z8f5UJxnQlTbqWUpadWqD2UbAzdahtsaanM22u6vE4c2sHNQEie6uDV7+l1oKlJxYKjpB61oibSkKUDAgE3pHP7jRgrOX9n7yR+rTNo0kkf5jb2NUMbkLre6dA5qt8TprQN9J8YDYNOD/ANNf+/bjS4rNeteQvE4Z2EJIgALEyDqhB2i1JqTY2kx7mVYgiRqUByBgesEfGo/6LeO5RPmCoe1emtdJMCoiShCv7SSg/IVHnWKZ6ha2yFqAsNQUCSYuDPPx2pt/sJR52nJV2kEc4kW9SferScmbEFSdrmSD8wDWzY6J6kSt7Q4Z/VpCEjlZIGr1qFvoe8gdhxpze5Fz5yDWqXk2y2ozAwzZEouRwSlQ/wAyVQP5VaZwzihZRT+8uYtOxTB96nzNv7upKXG2wolSiEwAYECdMcyaoP54I7KNPmon4fzoqIuoKDKQUwXJP902R7pJNQKyttuJWyDzWFoP+Y0BfzxxU6lEDhFp9r1TOM37P1570ygK5hN/NG2jqRe/a0nsKHHvJF/EVWd6UOqVpaRfgIK1W8BHyoRisQIkkR+ZJtbwG3jVRGbrRIbKxNjpOkHzKbx61RQQNTLWLzx5c6lq5QDA9hFaDo06kIhzEFtR/Z3TBFhfuk+BFYdzEKJiYn8IufGa1OQ4doqHXI1ISgJPGVGZ3sYE7fh8aGVfCNjbs2eWYRLbeJU2srC2yqSOSVC9/D4Vi8ZgytRUlaIbQOsXqCe1BsI3OwPtW7weLZQnESkJSlOgIuEk9qBI8OVVM8BQtOEZaaCVIGteiAF6ZESkgbjga17JAUd22efZ88lC0qZcLiRICzvI3/Lzre9FcYpeVLUok/rLnkJrPY/oZrSQ24lS9Uq/SNGFbGAlY9o4Vcwrj+DwKmHkKAJUAsA6e1eCfOfanvgVR2aMv0R6s4lnsrCwsQZGn14iiP2pMy+0D/2/zNS9G2AX2eqR2QtOtaiAoniEibjwE0n2ronEtjYBsT7n3qsHcWQlH40efKOk2uKO9GG1JWsn/tOD3R8N/wAqgdUy2lOntLO4AsPNRuf/AGgedSZQ8VuEbABW3LSfU7ilfBWkQZCofpAB/wBJcq8LWHIULxLStaoEdo8DzrT5VgurV1o0JbAKT1hVCpsez3vIDaKvL6WySeowxv8A9qfiRJqbk1wPoTW57WG/CkUKVO4njwNNeBi1jXDdHaV3HurBPa4CNzx2gVi+kmaBrFpWYhIPG1+FavrnUA9pJ33EnysRaspnPR/EYhWo9SmDbsqJgE8zprRyxrS2LKErTR5znWZlTRQbpSrUCIsVkz7iKO/Zb0gw+GKy64UyNgkkxMk22ooroG06oFanI/b27RB4AJGke9GcB9n+ElUCElJSB2pA56iYJ8Yqzz43shFjmt6K73TfCJwjzSnDqcWpSRpNwpQUm/iBWAczRJPZSpU8q3TfQ3BLB65p7rASBpnuCyZ3AtVMfZy2VDqusbEnvLRPukW+NUeaCE6M/HgqZBn7zaUqRAhFtXd75FxRjBfa0qSl1hJiboJE8NqJZZ0IQ0kd3bQSe0Y1FR3ge9LmXRXDoZKwJV2PAXWAe6OVc945umi0lJIa30rwuIhK0KQJ3cQlUHxKgbSNxRJGVMPH/pri6oGlW25ggG3pagmaZUwhRU22o6Ek7K0lRFpJHx41aVm7ylxpSOFkk/GfhXJPHBbxbX8l43W4Sx3RNtaQlKlJAJPMSAB8vGqaejz41EKF0wkaiCFDaRKk8OXGmZjhnAjWhapSQohPKe0PaT6VHnmeP4dtDiTrEgEKAi/EcaRQyNpRZpKKW5Xc++IstorQEyeyFjUJtAIPwqsp1BCSrDBJJIMakEXiSDA4860LnS9tCR1hRMAqCVjcXIAJqFHT3BuGAsyeBRx5TT3nX+Nk6g9gNhMakSW3cQ1BuEq1p48LyLGiOHzp+YTimXDpJAdRpJHmL/CrGIzDDKICGuvVG7aRAI3KlEePxNZnMVIR3lNtQkpCdRdXEEEEJOnid4q+OeSXahJRiS9LMUt0IdcQlKkgiUGUG+8G4sR7Gsu7mXOjAxSQgpQwpxMJX+lOhPESEiLEybk0GzE9ZojQFm2hCYElRG4seG3Ou2Drk55wt7CP47ShKoA1Se1yBifnQTF5spwwFGPOAf5UzpGkoUUb6FFO8g6SeIMRM1Q0ACTuY2NWJUbHAYVtTKUKcQY7VnQk6jA/bTHxpMZ0dUJ0hwm9wAsemg7elBcY0Bh8OQIKg5J4mF2p7iHPvKko1EkiAmZmBsBf4UEgthPBZCVR2wFIMQsFNztw2B/KtVh8lKEthLjR7mqFp1abEkarkqNrG0Vd6L9FMaVfpXXG0gRBUFrKiTcpJIEcJI4VsMY3hcNDmILYWAIKgCslO2lPC/IfxpHbY8aSMTkOS4hbGIJQoBa0FuZ/STqB0WvJvNQdMMmfdzB4gltnshTilaUCEgKgnvHewmtFi/tA1lScOkNwDK3O9pAklLY38iZ8Kz+bYNTpK/vRddSO2hQE94HszCWwPe1BpJtm3aRlcfl7eGVqKC8i4GrUkKItqFhIuKEKxpXOkqjfTeAfKfOvRsdjFXaCCUFQ0oZEFRM2cX4neOVV3WWkSC3AHAaSTpgEgQSb6h46CeNFTrkLjYF6F5w8H2mOtV1S19pG4844GflVr7WgPvSbxDQ+J8KJZL93Q4HNSWyDxSUmQRuZA5iw4VP0qwbLzweU6JQE9kJUrUAJiwi5jjFMskUmiMoPUn2MFg8lS5BQHNxeRa1ybeBq61oYlKIdXe47oneT+1w8PGm47MABB/QtcG094gC08/M28KrNrC2HSE6SNOkTcgkSST3txWab5HvwT4fHpccJWQ44lpxQkdhBSklMJ2Py8DSN9JMUQDKbgf8ATb/2UHyKda/Fp320Gtvl+TILTZ1G6E8P7IpJyUQpNns2HQFJ7QmCfnVZ1MKEV1dXI/pOmH1MF5yYTIsf50zCCUib/wDJrq6uLJydceB60gCwqBSjB+uFdXUoyOYTc1Tzp9SQNJjbaurqEBmDMrb1TMnbcn+NEMU0AyYH4f8AWKSuoxfzUJkWxC6nWheq++/lVfpK8WWUlrsEqAJHLQeddXVWH1oWX0MzbWdvKLZLijePCI5bVDnOIUt9aVGUpaWQOAOkXArq6vSxpaziy/QB8vw6VFciYFvWtP0Zy9taVFSAY25d0m4FjfnXV1NPhksZnswzV0yjWoIB7osn/CIFMwPZQlY71zJvcbWNq6upo8IeXJKH1O6lOKK1aTdRk7cJ2qDDIHWA8QLexrq6szQ5XswTmSZccHAKsK7KcIlbiUqEpKkiL8THCurqdcEJfUe/YX7P8CS0k4dJSltUAqWR2lX3Vf1onlnR7Dt9xpCCoqJKRBPaIuReIG21dXUBAP05zJzDtDqVdXNuyB8LW9KyGQZeh95zrU9ZPFRJPdBsomR6Gurqnk5RaBX6aYNDD7RaGgqTJIJmQYmTfYetC8UohSkiyZFhYGUgmY3uTSV1WQIdvccs6CEJ7KSCSBxMc948NqzWOxS1GVKJImJ/erq6kXI2Tj+WNw2ZOoHZcWPJRj2q1ic9fI/WqvvBib8Y3rq6qMknsBHO1JVcniaNMj9Gv+7R/wDiurqEuQLgqZKm6v7tz/QaKs508EgBwgAADyArq6pT5Hjwf//Z"/>
          <p:cNvSpPr>
            <a:spLocks noChangeAspect="1" noChangeArrowheads="1"/>
          </p:cNvSpPr>
          <p:nvPr/>
        </p:nvSpPr>
        <p:spPr bwMode="auto">
          <a:xfrm>
            <a:off x="155575" y="-814388"/>
            <a:ext cx="2686050" cy="17049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4" name="Picture 4" descr="C:\Documents and Settings\Administrateur\Bureau\index.jpg"/>
          <p:cNvPicPr>
            <a:picLocks noChangeAspect="1" noChangeArrowheads="1"/>
          </p:cNvPicPr>
          <p:nvPr/>
        </p:nvPicPr>
        <p:blipFill>
          <a:blip r:embed="rId3" cstate="print"/>
          <a:srcRect/>
          <a:stretch>
            <a:fillRect/>
          </a:stretch>
        </p:blipFill>
        <p:spPr bwMode="auto">
          <a:xfrm>
            <a:off x="4857752" y="3501008"/>
            <a:ext cx="4072504" cy="3000396"/>
          </a:xfrm>
          <a:prstGeom prst="rect">
            <a:avLst/>
          </a:prstGeom>
          <a:ln>
            <a:noFill/>
          </a:ln>
          <a:effectLst>
            <a:softEdge rad="112500"/>
          </a:effectLst>
        </p:spPr>
      </p:pic>
      <p:pic>
        <p:nvPicPr>
          <p:cNvPr id="10245" name="Picture 5" descr="C:\Documents and Settings\Administrateur\Bureau\index2.jpg"/>
          <p:cNvPicPr>
            <a:picLocks noChangeAspect="1" noChangeArrowheads="1"/>
          </p:cNvPicPr>
          <p:nvPr/>
        </p:nvPicPr>
        <p:blipFill>
          <a:blip r:embed="rId4" cstate="print"/>
          <a:srcRect/>
          <a:stretch>
            <a:fillRect/>
          </a:stretch>
        </p:blipFill>
        <p:spPr bwMode="auto">
          <a:xfrm>
            <a:off x="4786314" y="548680"/>
            <a:ext cx="4143942" cy="2786082"/>
          </a:xfrm>
          <a:prstGeom prst="rect">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fld id="{D08BB82B-EE26-43D2-8AE1-FDCAF5563780}" type="slidenum">
              <a:rPr lang="fr-FR" smtClean="0"/>
              <a:pPr/>
              <a:t>17</a:t>
            </a:fld>
            <a:endParaRPr lang="fr-FR"/>
          </a:p>
        </p:txBody>
      </p:sp>
    </p:spTree>
  </p:cSld>
  <p:clrMapOvr>
    <a:masterClrMapping/>
  </p:clrMapOvr>
  <p:transition spd="slow">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08BB82B-EE26-43D2-8AE1-FDCAF5563780}" type="slidenum">
              <a:rPr lang="fr-FR" smtClean="0"/>
              <a:pPr/>
              <a:t>18</a:t>
            </a:fld>
            <a:endParaRPr lang="fr-FR"/>
          </a:p>
        </p:txBody>
      </p:sp>
      <p:pic>
        <p:nvPicPr>
          <p:cNvPr id="1028" name="Picture 4" descr="http://www.sulphuric-acid.com/sulphuric-acid-on-the-web/acid%20plants/TIFERT-1.jpg"/>
          <p:cNvPicPr>
            <a:picLocks noChangeAspect="1" noChangeArrowheads="1"/>
          </p:cNvPicPr>
          <p:nvPr/>
        </p:nvPicPr>
        <p:blipFill>
          <a:blip r:embed="rId2"/>
          <a:srcRect/>
          <a:stretch>
            <a:fillRect/>
          </a:stretch>
        </p:blipFill>
        <p:spPr bwMode="auto">
          <a:xfrm>
            <a:off x="0" y="4000504"/>
            <a:ext cx="9144000" cy="2857496"/>
          </a:xfrm>
          <a:prstGeom prst="rect">
            <a:avLst/>
          </a:prstGeom>
          <a:noFill/>
        </p:spPr>
      </p:pic>
      <p:sp>
        <p:nvSpPr>
          <p:cNvPr id="6" name="Espace réservé du contenu 3"/>
          <p:cNvSpPr txBox="1">
            <a:spLocks/>
          </p:cNvSpPr>
          <p:nvPr/>
        </p:nvSpPr>
        <p:spPr bwMode="auto">
          <a:xfrm>
            <a:off x="214282" y="357166"/>
            <a:ext cx="8786842" cy="857256"/>
          </a:xfrm>
          <a:prstGeom prst="rect">
            <a:avLst/>
          </a:prstGeom>
          <a:solidFill>
            <a:schemeClr val="tx1"/>
          </a:solidFill>
          <a:ln>
            <a:solidFill>
              <a:schemeClr val="tx1"/>
            </a:solidFill>
          </a:ln>
          <a:extLst/>
        </p:spPr>
        <p:style>
          <a:lnRef idx="3">
            <a:schemeClr val="lt1"/>
          </a:lnRef>
          <a:fillRef idx="1">
            <a:schemeClr val="accent3"/>
          </a:fillRef>
          <a:effectRef idx="1">
            <a:schemeClr val="accent3"/>
          </a:effectRef>
          <a:fontRef idx="minor">
            <a:schemeClr val="lt1"/>
          </a:fontRef>
        </p:style>
        <p:txBody>
          <a:bodyPr/>
          <a:lstStyle>
            <a:lvl1pPr marL="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imes New Roman" pitchFamily="18" charset="0"/>
                <a:cs typeface="Times New Roman" pitchFamily="18" charset="0"/>
              </a:rPr>
              <a:t>Un pole industriel chimique important</a:t>
            </a:r>
          </a:p>
          <a:p>
            <a:pPr eaLnBrk="1" hangingPunct="1"/>
            <a:endParaRPr lang="fr-FR"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Cambria" panose="02040503050406030204" pitchFamily="18" charset="0"/>
            </a:endParaRPr>
          </a:p>
        </p:txBody>
      </p:sp>
      <p:pic>
        <p:nvPicPr>
          <p:cNvPr id="3075" name="Picture 3" descr="C:\Users\RDS-MEDNIN\Desktop\timab_st-malo_ld.jpg"/>
          <p:cNvPicPr>
            <a:picLocks noChangeAspect="1" noChangeArrowheads="1"/>
          </p:cNvPicPr>
          <p:nvPr/>
        </p:nvPicPr>
        <p:blipFill>
          <a:blip r:embed="rId3"/>
          <a:srcRect/>
          <a:stretch>
            <a:fillRect/>
          </a:stretch>
        </p:blipFill>
        <p:spPr bwMode="auto">
          <a:xfrm>
            <a:off x="0" y="1500174"/>
            <a:ext cx="9144000" cy="2524139"/>
          </a:xfrm>
          <a:prstGeom prst="rect">
            <a:avLst/>
          </a:prstGeom>
          <a:noFill/>
        </p:spPr>
      </p:pic>
    </p:spTree>
  </p:cSld>
  <p:clrMapOvr>
    <a:masterClrMapping/>
  </p:clrMapOvr>
  <p:transition spd="slow">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785786" y="2071678"/>
            <a:ext cx="7500990" cy="2643206"/>
          </a:xfrm>
          <a:prstGeom prst="rect">
            <a:avLst/>
          </a:prstGeom>
          <a:solidFill>
            <a:schemeClr val="bg1"/>
          </a:solidFill>
          <a:ln>
            <a:headEnd/>
            <a:tailEnd/>
          </a:ln>
        </p:spPr>
        <p:style>
          <a:lnRef idx="3">
            <a:schemeClr val="lt1"/>
          </a:lnRef>
          <a:fillRef idx="1">
            <a:schemeClr val="accent3"/>
          </a:fillRef>
          <a:effectRef idx="1">
            <a:schemeClr val="accent3"/>
          </a:effectRef>
          <a:fontRef idx="minor">
            <a:schemeClr val="lt1"/>
          </a:fontRef>
        </p:style>
        <p:txBody>
          <a:bodyPr/>
          <a:lstStyle/>
          <a:p>
            <a:pPr algn="just">
              <a:buFont typeface="Wingdings" pitchFamily="2" charset="2"/>
              <a:buChar char="§"/>
            </a:pPr>
            <a:r>
              <a:rPr lang="fr-F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Pôle Universitaire et Scientifique :21000 étudiants.</a:t>
            </a:r>
          </a:p>
          <a:p>
            <a:pPr algn="just">
              <a:buFont typeface="Wingdings" pitchFamily="2" charset="2"/>
              <a:buChar char="§"/>
            </a:pPr>
            <a:r>
              <a:rPr lang="fr-F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Compétences scientifiques :1500 professeurs et chercheurs universitaires. </a:t>
            </a:r>
          </a:p>
          <a:p>
            <a:pPr algn="just">
              <a:buFont typeface="Wingdings" pitchFamily="2" charset="2"/>
              <a:buChar char="§"/>
            </a:pPr>
            <a:r>
              <a:rPr lang="fr-F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11 unité de recherche scientifiques</a:t>
            </a:r>
          </a:p>
          <a:p>
            <a:pPr algn="just">
              <a:buFont typeface="Wingdings" pitchFamily="2" charset="2"/>
              <a:buChar char="§"/>
            </a:pPr>
            <a:r>
              <a:rPr lang="fr-F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06 centres de formation professionnelle de 54 spécialités pour 4000 apprentis</a:t>
            </a:r>
          </a:p>
          <a:p>
            <a:pPr algn="r" rtl="1">
              <a:defRPr/>
            </a:pPr>
            <a:endParaRPr lang="fr-FR" sz="34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Cambria" pitchFamily="18" charset="0"/>
              <a:cs typeface="+mn-cs"/>
            </a:endParaRPr>
          </a:p>
        </p:txBody>
      </p:sp>
      <p:sp>
        <p:nvSpPr>
          <p:cNvPr id="9218" name="AutoShape 2" descr="data:image/jpeg;base64,/9j/4AAQSkZJRgABAQAAAQABAAD/2wCEAAkGBhQSERUUEhQUFBUWFhQVGBgWGBgUFhcVFxcVFRUVFxQXHCYeFxojHBQUHy8gJCcpLCwsFR4xNTAqNSYrLCkBCQoKDgwOGg8PGiokHB8pKSkpLCosKSwpKSwpLCwpKSkpKSwpKSkpKSkpLCkpLCksKSkpMiwpLCksLCwsLCksKf/AABEIAKsA8AMBIgACEQEDEQH/xAAcAAABBQEBAQAAAAAAAAAAAAAFAQIDBAYHAAj/xABCEAACAQIEAwUFBgQEBQUBAAABAhEAAwQFEiExQVEGEyJhcQcygZGhI0JSscHRFTNichSCkvAWQ3Oy4SQlU2OiF//EABoBAAMBAQEBAAAAAAAAAAAAAAECAwAEBQb/xAAmEQACAgEDBQADAAMAAAAAAAAAAQIRAxIhMQQTIkFRFEJhYnGB/9oADAMBAAIRAxEAPwDahaWKfppQteyeUMC17TUkUkVjDdNIVqSKTTWMRxXop+mvRWAMIpKkIppFFAZGartiR0NWoqpicP8AeX4ioZ5TjG4FcShJ1M9/ifKmG/5UxX6Uprx5dblfs9JdNjPG6aTvDSaa8TU31OR+yiwY16En0pVaoyu9RvikDaSwDRqjy61N5JS5Y6hFcInLedNCjzpNQ6ivBhS22GkeivQK8WpDcFAItIab3le7/wAqxh1MIpLV4x4oB3ppv0Qjzb60xrdeN+oXvUOQHrq8hUbLUqWzG/E14pX0XRYe1C3yzxOpzdyVekarTSxUmivaauIRxSxUmmvaawCPTXilP00umhZiIrSEVKVppWtYpEVpIqWKQrRQxCVpNNSla9prAZTfD7yBXhZ2q0VpjCOFeV1fS/vD/p6HTdR+kwRmmHMBgxWDvtx8qqkbzNH7qBhB4EVnWwcMAN/FETXk2ejRItwcJpxt8436xTsLhgD6VcxSAAMCTyIinSFspBDSgGruHuLt7x9BVW/bAukaTHETsYp9FA1DO6PHpxpBb86urblGi2dlJmeEc/Oq2DkgQoPr+1bTvQur2MbDkCZ24VBiAykbSD03opjkIW2dC7sY0njHI9KZjTKoSqrueG54Chp3oe/YKdXAUldnnTvvtxkcq8G3M7USxWKRraLp8akeKOKwdp9SKFYxvEfSkaCpWxXu07BJrM/dX6mqIts5CrxO3p1NH7GFCKFHAfU8zXd0WDXPU+EcfVZtEdK5ZGy1GUqyUpuives8c1GivaazNrtNc/pPwqde07/hWvP/AC8f07X0+T4HwtKVoIvaU/hX5mpF7RD8A+dN+Tj+g7E/gW0V7TQwdoF/CfmKcM9To30pu/D6L2Z/C+VpNNUv43b6H6Uv8Zt9Go96H03an8LRFNK1B/Fk86X+Jp5/Kis0PoO3P4SxSaai/wAenn8qX/Gp1+lHvQ+g7Uvg/TSRTf8AFr1+leGIXrW70PoO1P4e4UDJ+0H9360dVgTt5fnQ7PEVMSYEAMp8q8rqoY7vG+T0enlOql6K1tZb51dwzT4WmDsQIqnbuQZkc6t4S0WGqYO8wKjGEpS0xLOcYx1MrW0KsVM7ecUuZ2/cffeVJJmrj4CTOozSXMFIgsflVvxstVRH8nH9IMHhdWxPI/eIqngsPPQ+RmiKYCB7zUn8OXq3zp/xcl3sD8mAmJsAPaAC8GJIG08g1OzS3Cp7u5PARyHGvNgVPEsf81V8bZCwBPnJmkl004LUxo9RGT0oGsfGPjTbuBZ2kCR/valgd5sNzM1I2NZG2O3GOR9ahFR/bj+Fnd+JZy7L9AkjxH6DpVorVTE533ix3aL5qSPWqJxJ613w6yGOOmK2OOXSym7kwqwFRs69aHd751GW9az6/wDxB+F9ZHhrBKiTvANWFsedZdc+vLt4SB5VZwvaO4zBSo3PSuB6Tv8AI0XcUos0ExHaJkcrAMUq9qT+Cl8DVIMXQVBPSTVNMyJ+4fmKrJ2h1nTo94EVVu4xbbaTqB41vENSCi5l/SfmKeMf/S30oMuZW+rfKp8Ni1cwrGaHj9DTCn8RH4T/AL+NKuYD8LfT96DNmFsGCTttwp/8Tt/i+greIKZocLiNYJAIgxvViDQbLc2VUYiSJkmpP+LbfT60fH6an8C+/SnAmhH/ABZa6H51M3aS2ACQwB4Urr6an8CiXTI25j86XtUv2z+o/KhmG7T2S6gTJZRy6iinahvtn/uopKmB3ZVzdQiyNhoQ/Eim9msYSxWCVO4PKasZtbD6A3Apbn5VLgJCAAkDeAKtidZEyWRXCgnpqnjc1s2trjgH8Ilm/wBI4fGgGb5xcJZLLNCGLjg+IxxS15jmfgKHW7yAeAElt/Dux82PL416yyWtjyJ+O3Jof+K7G/8AN2j/AJZ5/Gav4LMrV7+W4Y8xuG/0nesb3rBmPdufc4FZ4etLdvW3AiTcmFAlLqn14gDrwodyhVL+G50UHv2n71y4gEALvOwoflOOckWr27kEq44PG5Ujkw+tE2WubPk1LSzuwwrdA9Lc3TtsI+texlrxfCr6ZiNLWdEHUG18zsdjQXPsXoKzO4PCuB7I7lyTCxTxZHlWeOa+tLhb5uNEmKmppFND9mihRzFeN1OorL3MSUYqJgE8TNRNjmNHui9srPbmdt9qsZVhSbogTEk+g40Fudo7Q5P0nYg0V7OZrbe94WAJBWCYJnlVdItkmbW/tm+H5VW0cqG9qMe6411DlRC7dNhVnAXnZLZPi1AyfyqU8ZSM/QTypJvJS52Pt2+FN7Lgu4cvJlwV22gkVH2ouFTccHcRG0+VZ49khVkt2VRxov2cX7Qnopqpjst7op4y2ueKheEHiCetEOza+J/SKTtuMqY6yKUbQGxK+NvU/nUWiq+Hx7XL11SAApO43PvEb/KqONz1kdlCqQpjeQeVDtu6GWRJGyy9P/SXT60BC1oMPc05fcaN9LNHDpWZwuN1Ww+mJDHqPD5xWeNgjPklYbUdzlYs2fT9Ky9rMi7KpRRqBOxJI+EVqe090pZsQAZIG5gDwzP0odtm7ie5QyZSb9odbqfmK6L2pP2r/wB9c+7JXi+LsSoEX7Y2Mzz51vu0/wDMf/qVSEdKdiTlqaoXNmAVTyCW6ixmZrZsXLispKKdO/3j7u3qRT8y3Tf8C/lWdvXlHvR9KsubJN7URDMkt2Vhg7Qo5ka24sfLeqgzNbF0gamR4JgEsXInXw58xwFGdQCSAIA6Cr2V7rqbdhsPIHfbzP5V1a2zze2k2n7M+M0IJcqCDGy6i4AH9u5qJ8YkC61wLdIlZDKAv/xbjnz84obnfaS8MWVBhVv91A2kGCD5RWzzi0GslSAS2wB/EeBHnzovI/ZuyjPZjn9s2x3LTdBR1EEwwPunb1FbBbhZVYjdlDdOImKyWUZK1nvrl2dFgqA0e+z+7HnxrRZXjxdUwZC7b/Oozds6sMVFUi7bw6m01zfWtwJ/lInhWf7TpJTl71GrOOjvLUcWV59AQRHTes92zzE20XSiuW1QSSNMCZEDeocqjqTpgdrfnV3Jk+0PpVF9QQMRErqHTh+VWOzmJLsfEG8KnYRBPKedTjj9jyn6+jcYn2j+tVmSlzjEsrXzAGjhPA7ChC5w/eIpZDLAEaevOZorHe5nOjIYbDtcPQdeQq/ZyV9QZHGoERO289akw+DXlI3q4nhOx2A8RO+1WlJ+h1jSVsJZxmDjFFGS0xhAXYSCxUT4vWr2DM21JCiRO3uiJ4VkMyzcF/sZ08ydwx5kA8K1uR2Ddw4dQdAXSSdgDwj50ZLbcirvYu9kxN0t3aICpjT7255/nVftRdCm4WUMARsefxon2bN5W7u8I0W1CgqBseBkceVBO1l3a4f6l8+dLSbETa3KuXY4u0FCu0gltXSRFars99/0FYzDY3wG5OlVkbgSWO5iPIUVyXtCbVp7jgMre7GxJ/ai4eQybcSngbiPeui1bfWCdUSZ8R4AedD8wxmHW4y3LT6wYbiN9uR4UW7G+0VMCbw7ne+8teB8aLyUKeQMmfOoO22KtY26l2ySTpIZypXW0gqPlO9OoLk2rajUAr/DnJB06GJHPTNZnL7qGxKBhbhtjxjnWjvH/wBuuAce6IHrtWUwdkphCGBB0P5cqjJDRdC4TujdWEuhiCVLcNO3OelabthcQWLJuBiNQA08Z01mbNtluWtTIYBA0gzwHE1oO27DuLImPtB/2mmlGmIpeI3sE1tsXZ7sOIvpOrjNb3tMftG/6n61z/2bKBjbaySTfRuHKIAPnXQe0/vt/wBT9aR+xr4K+dmLDGYi2axVrGI/Bl2A5jetj2puKmGcMQuq0VE7eIjauJXLIUARJ4bf73FMkmb0dCtZ8LXmOBHH4jrVm52rsFSRduIxWDoXc9OPA+dYFcb4Y1RsOHIAbgDrU+Lxqgg22Y2iy8QOEbzzBBmnTa2JvGnuajEdo7TgFhba5A8ZtmduZ8xV7L+1lhSe8u3LkcGK7+fhBgVjrdl2uqGtnSzHTJiQOBEcR6UUwWGtuhOhuLJu5HjCaiPd8iaINCNLi+2tq/os2ydEk7iJfzHlyopkUaGKggavnsK59i0Uvhiuw72QTILDaOIrb5Dmia3sQ2seMmPDG209aHKsbTToL2NBDyftA6x/YVM+u8Vme39xFS2bguES8aOI23nyo3Yeb7DpH5UA9ox+xWer/wDbU0My3gbtvEYdbZBEJtJgxE7edU/Z3l6YhcQ1nWndKhh/vLJ2HSphln2Fq5bmRaQnbnp5UN9lOcm0t4ASHARp57mCOlCNbjS9De0JAN0sCVAkgGJEcqzeExNhriRYuAlgAzNsOnrWk7VABLs7alIWeZjh61hcsxjNdtKx2DDl+tUgtmCfokwpYEggkdRyHWmYnEa2FtG25kHjVO7m7lSuwB4wIPpPSly5BueEbz0o6a3ZVZNXiuArleR679u0GUd4wWTtseP0rY9se1Qw6rhLCottCpDIeJXaP1NZnIsO9x1JC2wHXx3DEiRAE8Kt9o+zys6ul0BWZ/CR/LQc9uIJ4DjUpU5VIZ7LxKOX9rr63DNxmDsCZ35idzw50aztFa3cuGCpIIWdzO8+VZxcrIuMmtW0DVqUGCImmZxZcm2qknUPpO30qiq9ibW24y6y3lW3aUqwLH3pB8vKtR2se3ct27NpgGtIi6QukiFBJJ5ySaodmcha25do+7pIGrnudPP0otmKOjm3dCsSzXFuBYLho2nkB05UJXyvQ8Y+nyzADAOQzRsP97VLlN6+zd3aJJbYKDx/atFj7OoEDbYj/wAUe7Ldm8Paw5xH8y4Ed5P/ACyARAApoT1E8kNFUNy9GtYHT3mpiJJI1RJ3Vax4zJu8AdyVaUI5gGjuTqWy4vJ0owLniYd4VFHMmgHaqxpxBUobfhHhOzD186KjuxG6SD2HwwDg6mMcPjW1wli1cvWe+GtEJbTE6mghQR0kg/CsTlqnSkjkN60NvMwlxGt8Vb6ERP1qU1Jr+mTSf8NL/Erb4rDOttLcXUACgAKoJBmOJNEO0mE743E1aQWYlxxUDmPPpXPctzrXilWAA12STxDL08q1vaHODasM41PPHSJ24yY5TU8WOUdpDymnujC9pAtrDoge4+5BDEnnJb40AwGFa6jMrBBbkkkTI6Cr3aPOO9QE7llEbQBQ7JcSAl1GaNQAUHgSdv3rpjDdmnO0qH5fZWNLqdd1pVh90cOHnRbAW7dlgb6F1uG5bUW/elYG48+vnQfuyj2u7l3UER6coqbIsJea60nSVliG6mdgORPWiru2Daq9hzKcBbvWEu3sSmHazc7pBcVjCzKqxHKOdFcR2Ixb20a09j+Yz6rFwaSpQLMbHUQOHSsrfvXb8WD4UDzEb7D32PMjhFHMivNhrh7vdlV7niEhYUIGjykeVBpoyaYZ7R9msScPg7dxUe/BVFtnUfCdWrXw4caBrirlpb11HIuJtpMz4pk+ZEcK1+c5g6YvBFBGnChlUmNTOCbgbyrE9q80CMWUD7ZSXGxjkYj3SaEV6Q0uE2arslmxxCi8dmZRq/uGx/3507tZlyYhVtvcNuS0EAGTHAzwoR2ItC2pKHwOA6g8idiKt9pidKmJ3PClf1E+HuS5VmDWQLFw+6ukHpyE9au5DlNnL8FjXZzcBFvTIGzmdJEUBwVzvoS54WE6XPTkrGh+LzgLet2b51Wrbk3N9iYIgxxiZqcE7KyqiTLMoGPtnvLptLL6bjSQ11eIUdIIodmuS28F3iNcD3giNbYKYBBMgdCdqt3c005cLSMGVO8ClQQJLhhv+KOPrRf2YZKuYYqcTLpbVWYN95+CjrFdEYqiUpOzkwre5bkqPhrD3BoL+FSCCXg/gG5HnFYO2hPAE+lEcPmjWhEEMIjfSVgRx4/CnvahV9Nxex66i91Ia2QLaHZWj3WedyPLyrHZhi77F4dri6tTEDYMfTlVC7j7lzYkkcdzP1NS2cy0gBAVA3bf3j51OGNRKTyauD2GF0SeAXck7RP60fyXBd5pucROmZ3EcZ86zuMzJrgGrqSY2k+daH2eX9WINhpK3VPwZdwRT6FLZCxm47s6bluSIbCXVc6mYjTA0jTvx4zwqPMbVu9bffgG0uBurdRPnSZFi5UopkDbbrw+ZFSXLGu6loHSHBZ2j3LSe+/9x90eZroeKONaUSeSU3qZhL2U3ERHxHh1IHge8wPuwv3ZEGap4jMb1hWT7O0HTSbagFwjiPFPOK1nbHO0u3y1pQoRVtIObhDCr6av+01z7NLBW4ZbWQTqbeNZ479aeEVFbL/YJNy5LeW5+MMtqUF0I5bQ092wHCY5ggH4VBmWLfHX7l9hAUAnfkTHzk0Oxa+H4zWuXCIuVWnhSzOw2I1TtBK8SOvwrkzJQex2dLFZJVLgI9huzVzG2nhjNohdlkwRseNabMOygwtlrpttNtCSTI34Tx241W9iN0i5igH0+G2YIn7xFdWxJt3Ua3e0urCCNPEVza3Yc8FCbij53w66MdbJie83G53Y8SPQiuq4PLGRm1qwGlwYHCRB47cJq5jvZ7hHdnVrlpy6vrWCykAAAE8tqTtBi7li2ttXe6bgYd43vap90xw2mnySUmqIQTimcSz/AAMXHOltMsVmIjl8al7C4ZnxJVVDFkJkqH0wR4gpBmPnUudX1BIa2XcTAMgA+cVa9lmGL5nbDBoZbgMSsbTxHCuua22JRdu2TdqJD3+70r3Gg3DwbxiIE7nf5VV7L5dcQf4q6yojkKgf3n8XvAfhk/GiuY2ymPvNdQGzcglSZa4FbVaDHpI3jiKA5ji3xWOQFiJvW0QbqiSQFAXoNqjTaotqp2FciX/1ltj/ADGOIVpPAg7eXCtTj8CNN26ffa13YII8UsnhIjy41by3sPibGOGKLYZwrXG0eMSzjSTMeVaDNcRe7ptdi0oJUAoxJmQeY8jSS8mqAtkZ7tpmlh7lgBCbtm1o8LQAHWCrdSK53icouXltuELFQUeNgV37t9+JP6VrMbfVsUDcGtTdCPyUg8RI4Dzra5LbtF8WLltVa0DpESipp0oB6EE/GnfNoeG6aOaZfhLlrC2EdWVl731KlhEx8a9cYnZiSPMmuoZXkNm/hrZdVOpBvuCCCeB5VL//ADnDR9/4Mf2qSl9Bkj5bHJHsAxG3zoNcyS690qACGkajw3HTrtXbz2Bwn/3f6v8AxVfMeyuEsJrC3JUiCXkTy2iqQknKkSdpHF79trFnuS2oFjciPvRB+laD2S3WTEXr2rZLYG/AsSdI+H61ZwGSW8Vjdye7XDXrrDnr8Q3PTcUvZTF2cMltb21u/cvd44ElSp0qAB/SBWyb7IfFVpvgzGHAHAAUC7R2YuBvxD61dyjF6kHUbftVjGYIXRB4jhFRi9Etzsmu5DYylSrbOmYPrBj50VtZJpaW8QkQOAP9x5Cpb2V33lV0aBLaVZYA8lnc1dSTOJwkvQCatB2EvaMWCD4tF3TPDUVMTVfE5SBalRuBM8z1mqmS4prd9GTjMfPamiwSjXJvMmxty3ZRGJVVYuI3JJ6/p60Q7RZk10C5ZvRe8Ahh91eCqRsNzO/OocXhVNtVb3ZAI6VicJnPduyGTb1MBPECTFCaeOVwZSMozVSQcyy742uXyLS2uTHfVwVR1gS09WNNxebWZUxKgGJ2JmpXa1fQLeXWI8Lrs67cj94eVALvZ+4zwG1DkTx+XKsuo9cGeCv6RrFzwggbNueHUflTMBiWlEJ8GvgeA1EaiOnKm4mz3Tss6tO0ztI4iq1y5MkbTvRm9XIuOTg7jsz6U7JdlRg7OhfEzEszRuZ90E+QrQDBtyBoXkPad2s2i2GxO9tDqCyp8I3ijdrEteBKd4nk6FflNcrhQ7yOTsjXLmPIfGhmf9nXdNQdV0AtHGQNzHnRK8t1eMnz5UMzrElMPcaeCnz47frWilqQsm6ZxDE4VrvfOCdNgq5J2nU+kDbnR3sbgLtzv2sAs6W4iYMXDDBT1gEVb7K4AXMHjrjCRcuW0Week6vzo17NLGk4yP8A5EX4AE/rXoZHUZP4cmPdxRj/AGg5Lew1m1fCvYRrht93q1keHVqZupPKrPsewQxGIuNdUMlp0u6m3OqGVbfpO/wFbf2j4IX8txCxLW1F1fIoZP0rIew3FQ2Kt8dS27nykH865VNuB0uO52q3pI8JSfSgPbHFG1aQsQRrJEDmFYirZ9BWZ7cYe9etqllXYhiSAp8QI5NwqUXuNJGUyzAJiLLqW0X9QupqB7tgQZTVyO9NyDPxY71LoZta6JmSpE8Z4itx2cxgs4W1buWm1KsMGst70knxRvUPabCYXEoD3Vxbq+4yWnE9VaButPaMm48D+yuLU4VJZQd9iwBiek7UXGKA4OB/mH70CTCZcF8WCvFwBLG1cXUY33FC7z5f97BXkj1j6tSuFuwvJbtm1XNDyuKf8y/vVbObTYi2qK6Ahw0xIIE7ED1rL272UHjZcegb9DRfLrGUkzbOkj8T3E/M0YxcXaFk0zJjKL2EvYo92zK+He2jAcS7AmAv5UDxOSvdwNiCttsObt1hpc3G1GdJ2AXauxYPGYZSe5cHyUlvzNLjcSHUpBhgVJJ5HY0XOt2BR+HyfgsabZkAHyNGbGfQQGtxPnFZ2pcViNRnyAqjhGXI0cko8GgftBbidJ6Rzr1zOEVhKHkZB3E1nFG1Ss00qxRHeebC2Nz1WUqikSOJNBLbwZ6b08rSFd/WqKKXBKUnLk6RljWksd7OpAO8IJnfmD8a57iDqYvEBmYjpxMgelEkzMDAm0Nm7wT5qZNNx2YhsLh7QA8Gsk85JplEVuyphcwe37pkdDwo1hO06gElTq5DqfWs6Fp6CleKMuR45pRVIkxDlgSeO5PxqJR4eHw4066xjath7L+zlrGPdS6WBRQ6kdJg/mKM9kItzcZJ7V7lu2itZEIqqNDEbAADYzWlw/teU+9hnHnrU/pQFvZPP8q83+ZP1FSW/ZBiSP5yfEEVJaBnZqbPtNtv7tlj5ah+1B+2PawXMM1vuTbZ4Ek/dmTA86Hn2R4q2QUuo39pIP1q3jPZfi7tvSb1uZB8RYmPUU8dCdk5W0AclzWxbyp7csbveF4A2BDbAEdBU3s7z6zaGIF64qF7gcTtI3nh8KK2/ZZetoQXtMBJIAYEjoNtzQbsxl1zCO7GzddHae7CHUAORLKePlTtxlGSvliJNST/AIbXMc+wxsXNd60EKODvuQQRsOJ9K5x7Gx3eMvrcYIe4UAsQBEgiT6Vq8ZhrF4Q2WXQTvNsEH0lht8Khsdn8MgJ/h+NnqzSfThU4wSVF3NNX7N6rWud61/qH71Pb7g/81D/nArmOIu4ND48NjLZ9VI+oofdxuDOwOLX0CEUO3EXU2dps2k+7pPxmmYi9A8LhfhNcTIw4aUxF9R5ggj4KaJ2cKNiuZBQd9y0/EGlcEg39OopmrDY+L6VFezQnbQseYmsXg8uxDCbWYh+fAMP3oxl9rEqft7lp1g+4pVp5cdqm1Xsokvhft2VDalt2wfJFHzq0mOjjbT4ACqpY0xrhpbY2lMJfxK3zEfAftTSbTdPyoWW617ajYHH4fKdLcPDarmgAbCq+IG4rrIjJpwNN50oomHE09LRKkiNon48KYg3qe3wb+0fnWMJdK6FCg6tyxPA9AKiXh6UpG4pymNQ+FZGGxUwtwoPWojVnl8BVUKxhXatZ7OL1/Dub1ltOqbU7GQBJ2PKYrLXOArTZPiCbdpDGkE8hzPWJpZK2gXSOnYb2iYtSNT22A4gqF+cUQt+1nSYu2lJ/oY/rNc77S2FHdsBuRuesChRNCcEnRot1Z2S17WbBPisXl84mPlVm97R7GkEXVAJgEq0g+e21caXEMI8R4TxqyvaC+6d21yVPEaV5ecTUZQHUjseHzo3xKXQ4/oP6cauYXNnXYjUPPjXDLd9kMozKeoJH5V0rshmly7YU3G1EmJIE/OKjKOkqmmjoGGx6vwMHpwqcHpvWXvrB26VcyvENqidqCYNIaa11APrBqteymzcBBtp/pAqew5I3qeKcUyuK7A4djItIf/yfpVZeyGFtjxYdfiNVbI8KSJoNsxjRltlf5dq2I32ABFWhe8qM5lgk0zpE/KgFs0jGQ8v5RTYpx51CxoFLPMBSG5TqZWAf/9k="/>
          <p:cNvSpPr>
            <a:spLocks noChangeAspect="1" noChangeArrowheads="1"/>
          </p:cNvSpPr>
          <p:nvPr/>
        </p:nvSpPr>
        <p:spPr bwMode="auto">
          <a:xfrm>
            <a:off x="155575" y="-776288"/>
            <a:ext cx="2286000" cy="16287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22" name="Picture 6" descr="http://www.almouharrer.com/ar/wp-content/uploads/2011/09/eleves-300x214.jpg"/>
          <p:cNvPicPr>
            <a:picLocks noChangeAspect="1" noChangeArrowheads="1"/>
          </p:cNvPicPr>
          <p:nvPr/>
        </p:nvPicPr>
        <p:blipFill>
          <a:blip r:embed="rId2" cstate="print"/>
          <a:srcRect/>
          <a:stretch>
            <a:fillRect/>
          </a:stretch>
        </p:blipFill>
        <p:spPr bwMode="auto">
          <a:xfrm>
            <a:off x="0" y="1500174"/>
            <a:ext cx="3491880" cy="3080384"/>
          </a:xfrm>
          <a:prstGeom prst="rect">
            <a:avLst/>
          </a:prstGeom>
          <a:ln>
            <a:noFill/>
          </a:ln>
          <a:effectLst>
            <a:softEdge rad="112500"/>
          </a:effectLst>
        </p:spPr>
      </p:pic>
      <p:sp>
        <p:nvSpPr>
          <p:cNvPr id="9224" name="AutoShape 8" descr="data:image/jpeg;base64,/9j/4AAQSkZJRgABAQAAAQABAAD/2wCEAAkGBhQSEBUUEhQUFBUUGBcUFxQUFhcXFRQUFRcVFRcYFBgYHSYeFxkjGRUXHy8gJCcpLCwsFx4xNTAqNSYrLCkBCQoKDgwOGg8PGiwcHBwsLCwpLCksLCwpLCwsKSwpLCwpKSksKSkpLCkpLCwpLCksLCwsLCkpLCkpLCksLCwsLP/AABEIAMIBAwMBIgACEQEDEQH/xAAbAAACAwEBAQAAAAAAAAAAAAAEBQACAwEGB//EAEQQAAEDAgMECAQDBAoBBQEAAAEAAhEDIQQSMQVBUWEGIjJxgZGxwRNCofAUUtEVYnLhByMzQ4KSorLC8VMXc5PD0hb/xAAYAQADAQEAAAAAAAAAAAAAAAAAAQIDBP/EACARAQEAAgMBAAMBAQAAAAAAAAABAhESITFBAxNRYRT/2gAMAwEAAhEDEQA/APt6iiiZoooogIooogIooogIooogOFq5kCsoggOJbdYVhuGiMrxHNCOCpIVzFk6minBZOCoBXU1S48US4LJzUyCvprIsRbmrNzEEHe8rCtdFOYqPamQQYaUPUoxqji1Z1RNymRc6kklATVqh3ZZUOUcy1jyT/m/6XpjTSvK1tSs2JL3MeBxJY1n/ANaKAGzKYyOaDOR7xPe7OP8AS8I2jhJKps3Blhqtk9oOg7szW6HUiQUWWIhVi+kOyIQvwg0Eot1JYvpp6Ipr0ZQdTDJ06isKtFBEhwyiZGguoJ92UUUXO60UUUQEUUUQEUUUQEUUUQHF1cKqXIJlWMoZzUQ5ZOCog7mrJzUS4LJzUyDOCzcEQ5qzc1Mg7gsyFu5qoGpkwIVHBE5xOizqRuTDABZVGjctSFRwQTBzEoqYU/inOFiaTI8H1J9RxTohKNouLcRTj52VGk8INM24nWwunSZ4erNd7TqGM7pDqkx9nRFmmqNpgVWZbgteCf3gaevOJRZYiFQpah300a5qzLUyAmksKlJHuYsn00yLjSURfwl1IPriiii53UiiiiAiiiiAiiiiAiiiiA4VUhWVSmlm4LNwWpVHBMMHBUcFsQs3NQTFzVk5qIcFm4JgOWrJzUS4LNzUyCuaqFqJc1ZuYmQYtVC1FGiVk5qAHLUs2lAq0CdC57TOkGm91/8AKnDmJTt2jLafKtT3kaks1Fx2kfAHew/GpuFm5nMvzY4+rdN2nEBjog8XVy5AR87APFwbusRB5dyYlhCCCvCyc1EPCzIVJYFqoW3W7mquVGwy8FFt8NRIPpKiiixdCKKKICKKLhcgOqKKtSqG9ogd5A9UBZZVK4HOPp3k+mqVbU6UUaRaM+bMTJpkOLQBvg6kwPNb4XGsqNzU3NcOLTpxHFv+5x4BBJiNquaf7ORxBuO8RIHOFyjt1hIDpZOhPZP+Ld4wrVKU/pbdrbQeERvcvP8ASVpp0szDBLgDYEQZ4j6x4lBPXFqo4L5rsPpjVwpDHzUojcTdo/dJ9NO5fQNm7XpYhmek8OG8fM3k4bkSm3yqvwyt8iq8Jkwe1YuYilwpkCLVm5qKexULAnsBCFVFliqaYRsg7m2Qzmo55Q7ijYDPSnpAIoOdrkdTf/kqMd7J25spZt6nOFrjf8N8eDSfZMAsa2ab3O1aM+U6gsOYEjdpbzuUyc61kFtChmpkM+ZpAG6SNGH5T9BvCLwj5ptPFoPmAUpSZmndVq01uQsqtUASTA4nRPY0GIVCUNittUm783Jon66JRiekrvkYBzcZPkIUX8uM+nPx5V6DMovHu27VntnwDf0UWX/Riv8ATk+s0Om+Gc2SXNMxlLSSefVkR4oav/SBRHYZUd35Wj1J+i+aU8cCJH6Laiaj7U2OeeDQXHyCvcGsnrcd04qPcwsHww0yQHTn0s6wtb6pn/6h08o/qnl0XEgNnfBkmPBfOtr08RQDC9jqeeYztgnLEwD3hMtqdF8Th6Br1coaMsgOlwzEAWFtSN+9FyOY16ev/SI/5KTG/wATi70ypBtfpW+s5jnuYCyS3KIgmDvJnQJZQ2HXfRbWbSe6m6SHNGbQkGQLi4KV4pnXYOZ+ijmrgf4jpZVd2q1U8g4geQgJbV2vJmCTxJQ5oLGpRS5nwG0tqgg5iGncJ1W+zttw4OY80n8QY+uh7ivKU3dZ3JxHl/2rVMRDg2NQT5Kt0rjNdPrOzemvy122/wDIwcNMzOW6LSZhX6a49rtnuq0nNcGuYQRcElwaQbyD1pve19QF8sw+1Hs0Mjgbj+SKxW1g+k5olpdEgGzgHA3jWIm/BGymPb2/SHos2nhXVWky1kvYZyvsMxF5Yb8xyavN7Orvo5H0XFjwBpvsPMck72n0v+JgqtKoyHOZla9nZOkS09nwnwklJcOOoyRYgCd0gAx9U/aXx7no3/SJTrQyvFN+mbRjiLb+yfovWEyvkeG6NVKtF9Sn14q1W5DAdDHFoLXaEwNDGmqExW1cRhwKdR1dgA6rczgI/dIMEdyOVgsfZiYEm3egq+2aLe1Vpjve2fVfEsR0gnWSf3nXPqs6O2Mzw2AJMJcqfF9hrdKcM3+9B/hDnegQdTpvhxpnd3N//RC+d5lnWxjGRmcBOn2EudHGPe1/6QGfLSef4nBvpKywnTlrnxVZ8NsWcCXX52Xi8y618Jc6NR9Sp1w9ocJg3Egg+RuFVyQdHOkD6pFJzQS0dsuglo/di503816By1l3EWM3FDYtmam8cWuHmCEJ0np1HYWqKRcKgbLMjsri4XABkRfmhNkurU6IZWqfFqSSXxFibNHGBvt3IyzmPomNvi+yawbh6TjYGmw9Y2jKDDXaAfulUwm1GtosABJDQOHZtfySbBYgmixpNmjIJ7IDJb3ONtN29Y0cY1rS1oc+C6MokRmJEu00PFYZfms8az8f9NMZtl50hvdr5lJsRVLruJPeZVa1So78rB/md+g+qFrYUfMS/wDiNvLRYXO31rMZGNfGsnWTwbc/RBVcS46MP+IgfqUY4DcI7kLWKkwhfU/d+qiuuID7V0BwFNuz6D8jMzmklxa3MZc4iTqVfYjm/tHHutY0Ggj/ANoE6c48l8r2PtarSps+HUcywsHEDxGhTHAdKqtJ1V2ZjnViHOc4XlrQ0RBA0HBd7nt7p5/SzXDq2DaDP9rPi6iE7/pLxg/Z7wN76Y8ng+y+X9J+kdSvWpOdlmmOrDYuXA3nW4CYY/pFUrty1X52yDlyiJGmgU/FeafS+hOIy7PoCD2SZ73OPukfS2gyttPBsqNAa5tUuvlJ6pIl3It9V4pm3XtaGtfUDRYNDiGgchMJXjcYXVmEyY4m51T3Cm97e26QbDo0YdSq5iTBpFzXFogmbQYtF+KR1gMp7kHhMbJMgNAHFaV8YzKesNOKck10i728/hXf1jp/8j/ZaYpg+K2PyOP1C1qPbnabRefves8RSBdmB3ERHE8VH3bS+SAsbIaSCqYbEy6Fo3BOiC+R3c+JK0o7Pa0zJ+ifWiku9jjh6gaQx2dh1ymY726jwTvD1Dkbfc0xumOC88wQSRYm9iUZS2g4ACxAsnLBcbp7XoX0mptpOZVls1Kjs4uyXukzF237x5L1OMwVOvThwbUY640IPNpHqOK+LUqrqZ6joH5TcJ9sfpS6kbO+GdTvY7+Jp9deaRZTvbHpf0T+DiaDKOZ3xvi5WGJBptDiAd9p8t682ym5uIpiCOtDgRpbfwXq+k/SD8RVw7wQPhtqh2V3Vl+SCN4sCPdLhiRvd5lGV8KSicyExeAFRwOYiIBEToTp5qxxTeI8wuHHN4rOK1sSDFhoLeShuEAMeMxvI3QOQ18ZVm7VaDofojXZ6MsNiy0jK4tcLtcNbL6DsLHirRBzFzhZ2aM0+AAjhZfJ620wTIbHijMB0nfSdma28RZzgDvvl17lWN1SuNr6TtbHNYQHG+oaBLj3NF0nq16jtAKY4u6zvIGB5nuWp2oHNa6q5geWiQHWBIuBJQdXatP848JPoufO8sttcZqFFHCAtMy5zalQQ8zTAzuu5ps3wvJW+GJAeODvVrTbkhKe0abXVO1/aFwgWMhplw48+QVP2wMzrG8H1HsErBsZUKFruQOJ2/chrNLS4+wSjE7YqneB3D9VCjyoYS7EYxg1cPNea2ji3kSXO14lK3OnW60xw32jLPT1Ttr057YUXkSuq/1xH7Ht6j8gYBvYwnvdKocQ6QM2+IgQRKYiuC1oyMcA1va1sO4rNuEZFx1pkEE2vI5fRa3G7HKFlaoXVmgkawIkWzc96JxWKc5gBzCHDWOB0I1F0NigG4gZeWvE3TNuBbG/ilwtVzkstBfiBlABGa0kG/jvVC+dSURjsO1rRE6xe9oKEwrJqgHTh/0qmOuk8t9tJXcwTZmDZ+VviJ9VoabQNGjwAV8EfsJhUHJSpUDYzW4TaVrjK4+OwyIA1mw7SJx2BNXKWwRGpgi+ijLpfKg8Mc5hpBIuufF77eyO2ds11N2ZxboRbW8Ru5FahhYCXCwkyOEk+ijfeitugVKgXBu7M4t+hd7ISviw1xa6RBI8jCcUiXCmQHWedx/I6/ddLsTs6qXuhjjJJ0IGvOyO9iZViytOl9/gq/E7k0wuy3yJpx1YJkXPmtP2K0mI/wBW9VJaVzs+E+b78VwlOhsKQAflmIO4nfbuVP8A+d591+Gk2QfO/wAJi5T4i9Didj5xBIF5ssqfRxg1MpQ7lf4RCqOW5cdVAsd25eiGwWAz3RraPFWbsWnMvvebADzJlIcsv48ya45+Sa7I2cX1aZcCKc5nOMBoaLwZO+I8UwxNINa4UWESJBntEEWLrflIjmjdnvDGhpIJkzHMkpXw5b9JcbiXNLQIvOvKEHiMW+LPA7gPdGbUpgkSJglL8gDToNYUSLVq1zIh5g6kb9Ru7gtsFUkmJPfPv3rJ7xb+Eed1fCP61uCdSLp4cS48TPoluJp3KbsNhzm8E6RwS3F9o8+Ue6ys7VOoSbRb1T4eqXR7p7WoBwgzBtuVP2dTHy6cXFaY5SRGWNtJzTCidjDU/wArfNRH7Yn9eRsypUgf1e4bxpoqtx7y0ODeqd8Ei2q5Ux7g4gAEANG/v9VnRruFIMyWAd1p5zp3rflRxgVzy6tJsbHS4gE6FF/jHlzWtcetIkgCI10lWZIxXxSLE6AgnskLao4PfRgRlDibC5tGiNirPwL3RL/v6ILaWAdTbnDuVpB3JyClnSF5LGtbPakwN0H3AWcytp/G2yXZWuLjwJJPCUwZhziaBNPsukBzgQDBgxaToUo2blNNzX5yTrJgEbsq9BT2s1lFtOm2MoNoholzjrN1vy6Za7B4fok0dt5dyaAB9ZWu0qIY1rWkgCBrwVn7TedIH2f0WOKqlzQXXMncssq0x2psrRxmScvujKr4aTwCGwJs7wXMU633wKz+rp6ao4rJ2Lb+YeYXnATqJ745rovrP2DxWm0aO8Ri25SM0cxNvJCsx7Z1Hgl43fe4rMD290qqQ5/abOIXDtVvEf6v0SYmysaDjuNzGh4Sgahp+1mxrumAP5rM7YFu0OM5dI3a74Sv6R3qrt2+6RyG37VHA+f6Qsau0BBN91iCRvnfw9EBKq/Ty+/qls9NqW0z8RrWmASLEDQm/wB805qth+s9xtMSdOa8vTq5KjSSYaZgX0JNvJP6b50MyddJlusbk9I32G2wyf8AN+qXvpNAvl+iP2nDm8pBS80wCbDcojSM5GQacOc2V8O8Z7fYVW9kf4lKb+uPvgqScYW4H8RH+mUuxzesPD/ammzmgtPJ4+tvdL9sMhw7/wDkQszLX+/vKUYys5ron7t/NN6u9Kto0SXEgTp/y/klNbmxlvV0qa5BIk6n1XVlVoOJmOG8cFFpfx43tjyzO6OL15Af6Vb8b1CY4jzvqsHsJ7Jg2WkwGix0B81vuE2dj7ixvfzEDvROEfL28mH1YsDE/wCZa4I9ccme7Ur4c9Mpv4ILHu0RJ18EBjnmRNvv+ayx9Xl4zzI/Djqi+o/VKnutrCNo4sw0XMAgd19PMlbaRKOcRz1i/jBVqroYO8oAYiSD36c+CKD5Y2DFzdZ5RWNb4IGHT+6PKVXEu6p+9xUwbjldO+D6rDG9kmT3eBUfV3xSjULmyQGkRmjQydRwg28lfN7e6EZVOUx3H1jzH0Vs5mI3TH3qteLOZCJ08PdVn2H1Q5qnL6cT3rjnGfuEcT5C2UzHVuXZgJ3NAknyBRdLAFzWuDafWeBL3EuMg2uNJB7iOSUtqGDw0yzx9lriMU51Km0vzZA6Gn+7BM2O+fYJXGf1NuxFSkQXNeYcwWBmdxgAgHQrNj6UXzTI0jeBKyxdcveXZy/Ql5EOJgCL68EPJ3xpCJIctGtq0t+bV3DTd9FR9ZmWwdMC/PfbuQgcZmb6rjZuZv8AY9Cjo91HszGdbH6ppgq1m79J5QMt+9KN458vHysj8B2WkW0J5yd6OtF3ttjYdT8vVADDcp80wxgmmfvelrqdxrod55LKNo4waiPmj6EqtIQW/f3oq5YJ7x7rhsRb7uqTTrBGpJy5MoLC/NMwHfLFvNCdI8WM+VsE7+Xze6N2af7T+CfKUP0iwYc7NoeI7hr9VONm+xd/CR+Jm+/SNyDxDc2sc7a93BG/AEAbjed6CxNMCNTE74uP+le8YjWVQUgos2VARMR4qLTnEcTOlUH33Lhqdnw9VjSwhv5XMc104UwPDfxVaGxTqwnX8yJwB6x/hHqljqRmffhZHbLdd3cPdTlOjx9NCfRL9pOuPvcEbKW7TmRHP0assfV3wNUMiJjT2TDCnqtm8AeNksaxx3fdv5oqk8gDktaiGTcu7eZk+NgtKp6je8peyujW1AWNnidVGS8dN8H2XeG9VxPZK5hHDK6P3fdVxDuqVn9XfArIADW6DedXcC5Xzjl9lCGtePu//Sv8S333rbTKN84+44rjiB981g2sTOtvrvso2ojR7aisQbR48DxUdWERfunhziUJVr33m0z4rprlGiur62FSQBYDUATbx3rjvu6wGJOvLXxhdfUneRdLRytM0c1XP934IKrUIb/hN+4/oo15vPBpjvAnelobEvdcfxc+BCMwWKAAB108iUsrOg9zh7qmeH6/3jfqSn8K16Oq6WOS00zz8ytsA8nDmdYP0shW1Da5+iyazxwtu7X5d/NZgXG+8X7111ibnQetlUtjfvn671aafbId1zzbHou7SdLWnk33QWFxWSHCDaL+ClXGhzGzqBHlZZX1ULp6rUBjz6+oP6oipiALb7+qEqnNEg7jHcqsvpbBCouLb8KOJUT5f4NPouFwVNzSSwC7uO4ALLE7LYGNIbcfDkHfK8a2s78x8yp8Z35j5ldPFht6WtgGEE5dGPO/cVnVoBlQhojqt9XrzhqnifMo/Zb+1PEKcp0eN7NC7VZDCGoSTYtI0Ooi/cbLmfVEYGpGbMQ2dDc7nDcOYWWPVaXxmzY5EX0JmNYGYW59U+a0pbFf1b6TMf8AGfdM24hs2qM1OuYa5zeR+8FuyodxpnueybkcT3rTkjiTs2G/qzG8uIAMDUZd58VSvSLA1rhcEyBffCeUw8gQ0m26Dubw8Un2w8h1wQZNjY3M+6jK7XjNVzD1Za7wWdYkiACZgcvFUwrzld/hWjamn8Tf9wUfVgjhnAOlpGUweR9+9QUHSBlMkTEFekdi5a+3yvHdLGfotK1WSTkOj/qKbp+i15Vjp5bIYJgwLaaHmqupGwggu0XqK7rVOqbCp4S1juHP6rVzhnEs1eeGhpH3Ryo4vJCneN410tGveuBkgmLA6wNdy9SxrT8vy0DoPzGfoqOosLXW3V93B5j6T5lHK/w+LzBow2SDfThbh5BR9CIbfN9e+e5emr4SnrbtU+ViQCqjB08w62vxBqdzobfuCXP/AAcXmalIG17a6eI7lU0Wk74HCLjS4323L0v4ZhOvyUzbiS4H6KHZ1Mk3FqkXANi0H3Ry/wAHF5staTfTzn9SqVQJkX5bnaXPGPZehZsgGLt7b29k7s9zB/dVaexZjsmXObFx2S7n+6lchxA4I/1ThwzepQTW804rYfIN1xNkkbI3qI1jhOt9yzqPPFXOp0uFkXEq00wyFzYGp081hidnup08z8wElsX19hZFYBuZzQHObJ7TSMwkbp716XDUwGCm8uqDM4EvAJcHNcYdFjrHglE14fAGnmiqHZSLFmoPuFk2q3NJByToCM2Xv0leowezadF9epT7VJ3UDrjKabXkcQZcROoga3nlTYFH8S2/aY6odMvxGub8ukdbs8lpuIebxNam15DQ8tGmaAfKFF65uGFWXudTBkg9Rp7BLNXX+VdS5w9V56n0cf8Amb9f0W7ejD/zs+v6ITDYyo4x8QjmjHtqA/2zvrPkFXL/AEadHRN5+dvkUuafhuc0EPE9oSAe5M/w7nSHVnxwk/qu0tj0xfX+Ld6WU3L+nIWU8WZW/wCJdwTJ+DZz00aAI5xvQj8O5t9W8beynpStOs46Nd4CVp+KjUEd4IWTand5ouljtx+hgpWGozGtO8LLaNact/uyYSx3DxDfcLCts+R1Y9vIyp0ewmErdV3gfVa04KydgXtBtbl/JYMzDf8ARPQ2dsx5AiGmf3QDcRqIKIG0xF2NPi8bo48Eg/EO4BXGKPAo1R0eux7Tm6hBdMnPOrQ3eOACv+MZYkPkEHVpvGXgNyRNxcagjwV/xzeKXY6ORVp/meLAdkHsmR8yjMhBl5F3fKdHGeKVMxQ4hXFZG6NQzfRYf7xny6h3ymeC6MO2Qc9OxcdToZ4hLPjKGojlRxhgaMGMzT1G6OGoJ0WbqkEyYzOBF9bNHsgXkHVZBgGiOY4nVPCVB8ru0TYTYze3esmUql4a6zzNjqb/APJLxXPFaMxbho4juJRzHFbFNcO0CNRfvKQFx4J5icW5wGZxMcTxSE1PvciXZ+OZ7rN1W2i5mlwgHwlSpRMSSBwG+FcRR+AqQ5p5g+ibuxRk3PaHoAvNNrbiiKe0HjRx8b+qWuyN21+vUF75TrxbHsqVMcQ6mZOjm6neAf8AigGbUeHF0tkgAy1ugmN3Mqz9ruO6n/8AGz9E9jQr8TrbUk68ST7qJe7aLuDPGmz9FEhoypUgIgDUbua0ranvHsuqJnGVca94UxRg24D2XFFIUfr4IvD7vveFFEU4CxFnnx9VwLiioNKeoRtZsaW7rKKKaIth3ki5Jv7LLHsECwUUQAK6AooqJrQcZ1Rr6LSLgG28BRRLI4S1midFmxx4rqiIFmvM6lFMKiinJUaBccoopNUq7VFEg45Jq3a++SiirAU02S0ZHmLzE8oCUvUUWkZ1V2g7lVhUUTvhRqFFFFKnCoookH//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12"/>
          </p:nvPr>
        </p:nvSpPr>
        <p:spPr/>
        <p:txBody>
          <a:bodyPr/>
          <a:lstStyle/>
          <a:p>
            <a:fld id="{D08BB82B-EE26-43D2-8AE1-FDCAF5563780}" type="slidenum">
              <a:rPr lang="fr-FR" smtClean="0"/>
              <a:pPr/>
              <a:t>19</a:t>
            </a:fld>
            <a:endParaRPr lang="fr-FR"/>
          </a:p>
        </p:txBody>
      </p:sp>
      <p:sp>
        <p:nvSpPr>
          <p:cNvPr id="9" name="ZoneTexte 8"/>
          <p:cNvSpPr txBox="1"/>
          <p:nvPr/>
        </p:nvSpPr>
        <p:spPr>
          <a:xfrm>
            <a:off x="0" y="285729"/>
            <a:ext cx="9144000" cy="857255"/>
          </a:xfrm>
          <a:prstGeom prst="rect">
            <a:avLst/>
          </a:prstGeom>
          <a:solidFill>
            <a:schemeClr val="bg1"/>
          </a:solidFill>
          <a:ln/>
        </p:spPr>
        <p:style>
          <a:lnRef idx="3">
            <a:schemeClr val="lt1"/>
          </a:lnRef>
          <a:fillRef idx="1">
            <a:schemeClr val="accent3"/>
          </a:fillRef>
          <a:effectRef idx="1">
            <a:schemeClr val="accent3"/>
          </a:effectRef>
          <a:fontRef idx="minor">
            <a:schemeClr val="lt1"/>
          </a:fontRef>
        </p:style>
        <p:txBody>
          <a:bodyPr/>
          <a:lstStyle/>
          <a:p>
            <a:pPr marL="179388"/>
            <a:r>
              <a:rPr lang="fr-FR" sz="3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 Plateforme universitaire et technologique</a:t>
            </a:r>
          </a:p>
        </p:txBody>
      </p:sp>
    </p:spTree>
  </p:cSld>
  <p:clrMapOvr>
    <a:masterClrMapping/>
  </p:clrMapOvr>
  <p:transition spd="slow">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643050"/>
            <a:ext cx="7715304" cy="3857652"/>
          </a:xfrm>
          <a:solidFill>
            <a:schemeClr val="bg1"/>
          </a:solidFill>
        </p:spPr>
        <p:style>
          <a:lnRef idx="3">
            <a:schemeClr val="lt1"/>
          </a:lnRef>
          <a:fillRef idx="1">
            <a:schemeClr val="accent3"/>
          </a:fillRef>
          <a:effectRef idx="1">
            <a:schemeClr val="accent3"/>
          </a:effectRef>
          <a:fontRef idx="minor">
            <a:schemeClr val="lt1"/>
          </a:fontRef>
        </p:style>
        <p:txBody>
          <a:bodyPr>
            <a:noAutofit/>
          </a:bodyPr>
          <a:lstStyle/>
          <a:p>
            <a:pPr marL="651510" indent="-514350">
              <a:buNone/>
            </a:pPr>
            <a:r>
              <a:rPr lang="fr-FR" sz="40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rPr>
              <a:t>I- présentation du gouvernorat</a:t>
            </a:r>
          </a:p>
          <a:p>
            <a:pPr marL="651510" indent="-514350">
              <a:buNone/>
            </a:pPr>
            <a:r>
              <a:rPr lang="fr-FR" sz="40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rPr>
              <a:t>II - Potentialités</a:t>
            </a:r>
          </a:p>
          <a:p>
            <a:pPr marL="651510" indent="-514350">
              <a:buNone/>
            </a:pPr>
            <a:r>
              <a:rPr lang="fr-FR" sz="40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rPr>
              <a:t>III- Perspectives d’investissement</a:t>
            </a:r>
          </a:p>
          <a:p>
            <a:pPr marL="651510" indent="-514350">
              <a:buNone/>
            </a:pPr>
            <a:r>
              <a:rPr lang="fr-FR" sz="40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rPr>
              <a:t>IV- Grands Projets</a:t>
            </a: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fr-FR"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ar-TN" sz="4800" b="1" dirty="0" smtClean="0">
              <a:ln w="12700">
                <a:noFill/>
                <a:prstDash val="solid"/>
              </a:ln>
              <a:solidFill>
                <a:schemeClr val="tx1"/>
              </a:solidFill>
              <a:effectLst>
                <a:outerShdw blurRad="41275" dist="20320" dir="1800000" algn="tl" rotWithShape="0">
                  <a:srgbClr val="000000">
                    <a:alpha val="40000"/>
                  </a:srgbClr>
                </a:outerShdw>
              </a:effectLst>
            </a:endParaRPr>
          </a:p>
          <a:p>
            <a:pPr marL="651510" indent="-514350">
              <a:buNone/>
            </a:pPr>
            <a:endParaRPr lang="ar-TN" sz="4800" b="1" dirty="0" smtClean="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a:p>
            <a:pPr marL="651510" indent="-514350">
              <a:buNone/>
            </a:pPr>
            <a:endParaRPr lang="ar-TN" sz="4800" b="1" dirty="0" smtClean="0">
              <a:ln w="12700">
                <a:noFill/>
                <a:prstDash val="solid"/>
              </a:ln>
              <a:solidFill>
                <a:schemeClr val="tx1"/>
              </a:solidFill>
              <a:effectLst>
                <a:outerShdw blurRad="41275" dist="20320" dir="1800000" algn="tl" rotWithShape="0">
                  <a:srgbClr val="000000">
                    <a:alpha val="40000"/>
                  </a:srgbClr>
                </a:outerShdw>
              </a:effectLst>
              <a:latin typeface="Tahoma" pitchFamily="34" charset="0"/>
            </a:endParaRPr>
          </a:p>
          <a:p>
            <a:pPr marL="651510" indent="-514350">
              <a:buNone/>
            </a:pPr>
            <a:endParaRPr lang="fr-FR" sz="4800" b="1" dirty="0">
              <a:ln w="12700">
                <a:noFill/>
                <a:prstDash val="solid"/>
              </a:ln>
              <a:solidFill>
                <a:schemeClr val="tx1"/>
              </a:solidFill>
              <a:effectLst>
                <a:outerShdw blurRad="41275" dist="20320" dir="1800000" algn="tl" rotWithShape="0">
                  <a:srgbClr val="000000">
                    <a:alpha val="40000"/>
                  </a:srgbClr>
                </a:outerShdw>
              </a:effectLst>
              <a:latin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2</a:t>
            </a:fld>
            <a:endParaRPr lang="fr-FR" dirty="0"/>
          </a:p>
        </p:txBody>
      </p:sp>
      <p:sp>
        <p:nvSpPr>
          <p:cNvPr id="2" name="Titre 1"/>
          <p:cNvSpPr>
            <a:spLocks noGrp="1"/>
          </p:cNvSpPr>
          <p:nvPr>
            <p:ph type="title"/>
          </p:nvPr>
        </p:nvSpPr>
        <p:spPr>
          <a:xfrm>
            <a:off x="1785918" y="285728"/>
            <a:ext cx="5715040" cy="977878"/>
          </a:xfrm>
          <a:solidFill>
            <a:schemeClr val="bg1"/>
          </a:solidFill>
        </p:spPr>
        <p:txBody>
          <a:bodyPr>
            <a:noAutofit/>
          </a:bodyPr>
          <a:lstStyle/>
          <a:p>
            <a:pPr algn="ctr"/>
            <a:r>
              <a:rPr lang="fr-FR" sz="6000" b="1" dirty="0" smtClean="0">
                <a:ln w="12700">
                  <a:solidFill>
                    <a:schemeClr val="bg1"/>
                  </a:solidFill>
                  <a:prstDash val="solid"/>
                </a:ln>
                <a:solidFill>
                  <a:srgbClr val="0000CC"/>
                </a:solidFill>
                <a:effectLst>
                  <a:outerShdw blurRad="41275" dist="20320" dir="1800000" algn="tl" rotWithShape="0">
                    <a:srgbClr val="000000">
                      <a:alpha val="40000"/>
                    </a:srgbClr>
                  </a:outerShdw>
                </a:effectLst>
              </a:rPr>
              <a:t>Sommaire</a:t>
            </a:r>
            <a:endParaRPr lang="fr-FR" sz="6000" b="1" dirty="0">
              <a:ln w="12700">
                <a:solidFill>
                  <a:schemeClr val="bg1"/>
                </a:solidFill>
                <a:prstDash val="solid"/>
              </a:ln>
              <a:solidFill>
                <a:srgbClr val="0000CC"/>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8BB82B-EE26-43D2-8AE1-FDCAF5563780}" type="slidenum">
              <a:rPr lang="fr-FR" smtClean="0"/>
              <a:pPr/>
              <a:t>20</a:t>
            </a:fld>
            <a:endParaRPr lang="fr-FR"/>
          </a:p>
        </p:txBody>
      </p:sp>
      <p:sp>
        <p:nvSpPr>
          <p:cNvPr id="5" name="Arrondir un rectangle avec un coin diagonal 4"/>
          <p:cNvSpPr/>
          <p:nvPr/>
        </p:nvSpPr>
        <p:spPr>
          <a:xfrm>
            <a:off x="642910" y="1714488"/>
            <a:ext cx="8143932" cy="3063284"/>
          </a:xfrm>
          <a:prstGeom prst="round2Diag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fr-FR" sz="6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III- Perspectives d’investissement</a:t>
            </a:r>
            <a:endParaRPr lang="fr-FR" sz="6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08BB82B-EE26-43D2-8AE1-FDCAF5563780}" type="slidenum">
              <a:rPr lang="fr-FR" smtClean="0"/>
              <a:pPr/>
              <a:t>21</a:t>
            </a:fld>
            <a:endParaRPr lang="fr-FR"/>
          </a:p>
        </p:txBody>
      </p:sp>
      <p:sp>
        <p:nvSpPr>
          <p:cNvPr id="8" name="Titre 1"/>
          <p:cNvSpPr txBox="1">
            <a:spLocks/>
          </p:cNvSpPr>
          <p:nvPr/>
        </p:nvSpPr>
        <p:spPr>
          <a:xfrm>
            <a:off x="1000100" y="1772816"/>
            <a:ext cx="7143800" cy="92869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a:bodyPr>
          <a:lstStyle/>
          <a:p>
            <a:pPr lvl="0" algn="ctr">
              <a:spcBef>
                <a:spcPct val="0"/>
              </a:spcBef>
              <a:defRPr/>
            </a:pPr>
            <a:r>
              <a:rPr lang="fr-F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Industrie </a:t>
            </a:r>
            <a:endParaRPr lang="fr-FR"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Titre 1"/>
          <p:cNvSpPr txBox="1">
            <a:spLocks/>
          </p:cNvSpPr>
          <p:nvPr/>
        </p:nvSpPr>
        <p:spPr>
          <a:xfrm>
            <a:off x="928662" y="2996952"/>
            <a:ext cx="7215238" cy="101334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a:bodyPr>
          <a:lstStyle/>
          <a:p>
            <a:pPr lvl="0" algn="ctr">
              <a:spcBef>
                <a:spcPct val="0"/>
              </a:spcBef>
              <a:defRPr/>
            </a:pPr>
            <a:r>
              <a:rPr lang="fr-F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Tourisme</a:t>
            </a:r>
            <a:endParaRPr lang="fr-FR"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Titre 1"/>
          <p:cNvSpPr txBox="1">
            <a:spLocks/>
          </p:cNvSpPr>
          <p:nvPr/>
        </p:nvSpPr>
        <p:spPr>
          <a:xfrm>
            <a:off x="1018392" y="620688"/>
            <a:ext cx="7215238" cy="928694"/>
          </a:xfrm>
          <a:prstGeom prst="rect">
            <a:avLst/>
          </a:prstGeom>
          <a:solidFill>
            <a:srgbClr val="00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a:bodyPr>
          <a:lstStyle/>
          <a:p>
            <a:pPr lvl="0" algn="ctr">
              <a:spcBef>
                <a:spcPct val="0"/>
              </a:spcBef>
              <a:defRPr/>
            </a:pPr>
            <a:r>
              <a:rPr lang="fr-F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Agriculture</a:t>
            </a:r>
            <a:endParaRPr lang="fr-FR"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Titre 1"/>
          <p:cNvSpPr txBox="1">
            <a:spLocks/>
          </p:cNvSpPr>
          <p:nvPr/>
        </p:nvSpPr>
        <p:spPr>
          <a:xfrm>
            <a:off x="971600" y="4509120"/>
            <a:ext cx="7215238" cy="101334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fontScale="40000" lnSpcReduction="20000"/>
          </a:bodyPr>
          <a:lstStyle/>
          <a:p>
            <a:pPr algn="ctr">
              <a:spcBef>
                <a:spcPct val="0"/>
              </a:spcBef>
              <a:defRPr/>
            </a:pPr>
            <a:endParaRPr lang="fr-F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spcBef>
                <a:spcPct val="0"/>
              </a:spcBef>
              <a:defRPr/>
            </a:pPr>
            <a:endParaRPr lang="fr-F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spcBef>
                <a:spcPct val="0"/>
              </a:spcBef>
              <a:defRPr/>
            </a:pPr>
            <a:r>
              <a:rPr lang="fr-FR" sz="9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Logistique </a:t>
            </a:r>
            <a:r>
              <a:rPr lang="fr-FR" sz="9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et transport</a:t>
            </a:r>
          </a:p>
          <a:p>
            <a:pPr lvl="0" algn="ctr">
              <a:spcBef>
                <a:spcPct val="0"/>
              </a:spcBef>
              <a:defRPr/>
            </a:pPr>
            <a:endParaRPr lang="fr-FR"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357158" y="2571744"/>
            <a:ext cx="8358246" cy="923330"/>
          </a:xfrm>
          <a:prstGeom prst="rect">
            <a:avLst/>
          </a:prstGeom>
          <a:solidFill>
            <a:srgbClr val="00CC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lvl="0" algn="ctr">
              <a:spcBef>
                <a:spcPct val="0"/>
              </a:spcBef>
              <a:defRPr/>
            </a:pPr>
            <a:r>
              <a:rPr lang="fr-FR" sz="5400" b="1" dirty="0" smtClean="0">
                <a:solidFill>
                  <a:schemeClr val="tx1"/>
                </a:solidFill>
                <a:latin typeface="Times New Roman" pitchFamily="18" charset="0"/>
                <a:cs typeface="Times New Roman" pitchFamily="18" charset="0"/>
              </a:rPr>
              <a:t>L’agriculture</a:t>
            </a:r>
            <a:endParaRPr lang="fr-FR" sz="5400" b="1" dirty="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22</a:t>
            </a:fld>
            <a:endParaRPr lang="fr-F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214546" y="500042"/>
            <a:ext cx="4873174" cy="71267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TN" sz="3600" b="1" dirty="0" smtClean="0">
              <a:solidFill>
                <a:schemeClr val="bg1"/>
              </a:solidFill>
            </a:endParaRPr>
          </a:p>
          <a:p>
            <a:pPr algn="ctr"/>
            <a:endParaRPr lang="fr-FR" sz="3600" b="1" dirty="0" smtClean="0">
              <a:solidFill>
                <a:schemeClr val="bg1"/>
              </a:solidFill>
            </a:endParaRPr>
          </a:p>
          <a:p>
            <a:pPr algn="ctr"/>
            <a:r>
              <a:rPr lang="ar-TN" sz="3600" b="1" dirty="0" smtClean="0">
                <a:solidFill>
                  <a:schemeClr val="tx1"/>
                </a:solidFill>
                <a:latin typeface="Times New Roman" pitchFamily="18" charset="0"/>
                <a:cs typeface="Times New Roman" pitchFamily="18" charset="0"/>
              </a:rPr>
              <a:t> </a:t>
            </a:r>
            <a:r>
              <a:rPr lang="fr-FR" sz="3600" b="1" dirty="0" smtClean="0">
                <a:solidFill>
                  <a:schemeClr val="tx1"/>
                </a:solidFill>
                <a:latin typeface="Times New Roman" pitchFamily="18" charset="0"/>
                <a:cs typeface="Times New Roman" pitchFamily="18" charset="0"/>
              </a:rPr>
              <a:t>Cultures géothermales</a:t>
            </a:r>
            <a:endParaRPr lang="ar-TN" sz="3600" b="1" dirty="0" smtClean="0">
              <a:solidFill>
                <a:schemeClr val="tx1"/>
              </a:solidFill>
              <a:latin typeface="Times New Roman" pitchFamily="18" charset="0"/>
              <a:cs typeface="Times New Roman" pitchFamily="18" charset="0"/>
            </a:endParaRPr>
          </a:p>
          <a:p>
            <a:pPr algn="ctr"/>
            <a:endParaRPr lang="ar-TN" sz="3600" b="1" dirty="0" smtClean="0">
              <a:solidFill>
                <a:schemeClr val="bg1"/>
              </a:solidFill>
              <a:latin typeface="Times New Roman" pitchFamily="18" charset="0"/>
              <a:cs typeface="Times New Roman" pitchFamily="18" charset="0"/>
            </a:endParaRPr>
          </a:p>
          <a:p>
            <a:pPr algn="ctr"/>
            <a:endParaRPr lang="fr-FR" sz="3600" b="1" dirty="0">
              <a:solidFill>
                <a:schemeClr val="bg1"/>
              </a:solidFill>
            </a:endParaRPr>
          </a:p>
        </p:txBody>
      </p:sp>
      <p:pic>
        <p:nvPicPr>
          <p:cNvPr id="7" name="Picture 4" descr="Photo 060"/>
          <p:cNvPicPr>
            <a:picLocks noChangeAspect="1" noChangeArrowheads="1"/>
          </p:cNvPicPr>
          <p:nvPr/>
        </p:nvPicPr>
        <p:blipFill>
          <a:blip r:embed="rId3" cstate="print"/>
          <a:srcRect/>
          <a:stretch>
            <a:fillRect/>
          </a:stretch>
        </p:blipFill>
        <p:spPr bwMode="auto">
          <a:xfrm>
            <a:off x="95945" y="3789040"/>
            <a:ext cx="3777742" cy="10153683"/>
          </a:xfrm>
          <a:prstGeom prst="rect">
            <a:avLst/>
          </a:prstGeom>
          <a:ln>
            <a:noFill/>
          </a:ln>
          <a:effectLst>
            <a:softEdge rad="112500"/>
          </a:effectLst>
        </p:spPr>
      </p:pic>
      <p:sp>
        <p:nvSpPr>
          <p:cNvPr id="8" name="Rectangle 7"/>
          <p:cNvSpPr/>
          <p:nvPr/>
        </p:nvSpPr>
        <p:spPr>
          <a:xfrm>
            <a:off x="3857620" y="2344088"/>
            <a:ext cx="4857784" cy="3693319"/>
          </a:xfrm>
          <a:prstGeom prst="rect">
            <a:avLst/>
          </a:prstGeom>
        </p:spPr>
        <p:txBody>
          <a:bodyPr wrap="square">
            <a:spAutoFit/>
          </a:bodyPr>
          <a:lstStyle/>
          <a:p>
            <a:pPr marL="342900" indent="-342900">
              <a:spcBef>
                <a:spcPct val="50000"/>
              </a:spcBef>
              <a:buFont typeface="Arial" pitchFamily="34" charset="0"/>
              <a:buChar char="•"/>
            </a:pPr>
            <a:r>
              <a:rPr lang="fr-FR" sz="3600" b="1" dirty="0" smtClean="0">
                <a:latin typeface="Times New Roman" pitchFamily="18" charset="0"/>
                <a:cs typeface="Times New Roman" pitchFamily="18" charset="0"/>
              </a:rPr>
              <a:t>Valorisation des eaux thermales</a:t>
            </a:r>
            <a:endParaRPr lang="ar-TN" sz="3600" b="1" dirty="0" smtClean="0">
              <a:latin typeface="Times New Roman" pitchFamily="18" charset="0"/>
              <a:cs typeface="Times New Roman" pitchFamily="18" charset="0"/>
            </a:endParaRPr>
          </a:p>
          <a:p>
            <a:pPr marL="342900" indent="-342900">
              <a:spcBef>
                <a:spcPct val="50000"/>
              </a:spcBef>
              <a:buFont typeface="Arial" pitchFamily="34" charset="0"/>
              <a:buChar char="•"/>
            </a:pPr>
            <a:r>
              <a:rPr lang="fr-FR" sz="3600" b="1" dirty="0" smtClean="0">
                <a:solidFill>
                  <a:srgbClr val="FF0000"/>
                </a:solidFill>
                <a:latin typeface="Times New Roman" pitchFamily="18" charset="0"/>
                <a:cs typeface="Times New Roman" pitchFamily="18" charset="0"/>
              </a:rPr>
              <a:t>Exportations des produits géothermaux  dépassant les 20000 tonnes par an</a:t>
            </a:r>
            <a:endParaRPr lang="ar-TN" sz="36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D08BB82B-EE26-43D2-8AE1-FDCAF5563780}" type="slidenum">
              <a:rPr lang="fr-FR" smtClean="0"/>
              <a:pPr/>
              <a:t>23</a:t>
            </a:fld>
            <a:endParaRPr lang="fr-FR"/>
          </a:p>
        </p:txBody>
      </p:sp>
      <p:pic>
        <p:nvPicPr>
          <p:cNvPr id="1026" name="Picture 2" descr="Agriculture géothermique : Les exportations en é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333384"/>
            <a:ext cx="2863557" cy="3471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4" descr="Petits confettis"/>
          <p:cNvSpPr>
            <a:spLocks noChangeArrowheads="1"/>
          </p:cNvSpPr>
          <p:nvPr/>
        </p:nvSpPr>
        <p:spPr bwMode="auto">
          <a:xfrm>
            <a:off x="1331640" y="980728"/>
            <a:ext cx="6530994" cy="952248"/>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lnSpc>
                <a:spcPct val="140000"/>
              </a:lnSpc>
            </a:pPr>
            <a:r>
              <a:rPr lang="fr-FR" sz="4400" b="1" dirty="0" smtClean="0">
                <a:effectLst>
                  <a:outerShdw blurRad="38100" dist="38100" dir="2700000" algn="tl">
                    <a:srgbClr val="000000">
                      <a:alpha val="43137"/>
                    </a:srgbClr>
                  </a:outerShdw>
                </a:effectLst>
                <a:latin typeface="Times New Roman" pitchFamily="18" charset="0"/>
                <a:cs typeface="Times New Roman" pitchFamily="18" charset="0"/>
              </a:rPr>
              <a:t>Perspectives</a:t>
            </a:r>
            <a:endParaRPr lang="fr-FR"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Text Box 47"/>
          <p:cNvSpPr txBox="1">
            <a:spLocks noChangeArrowheads="1"/>
          </p:cNvSpPr>
          <p:nvPr/>
        </p:nvSpPr>
        <p:spPr bwMode="auto">
          <a:xfrm>
            <a:off x="323528" y="2276872"/>
            <a:ext cx="8642350" cy="3095143"/>
          </a:xfrm>
          <a:prstGeom prst="rect">
            <a:avLst/>
          </a:prstGeom>
          <a:noFill/>
          <a:ln w="9525">
            <a:noFill/>
            <a:miter lim="800000"/>
            <a:headEnd/>
            <a:tailEnd/>
          </a:ln>
        </p:spPr>
        <p:txBody>
          <a:bodyPr wrap="square">
            <a:spAutoFit/>
          </a:bodyPr>
          <a:lstStyle/>
          <a:p>
            <a:pPr algn="just">
              <a:lnSpc>
                <a:spcPct val="190000"/>
              </a:lnSpc>
              <a:spcBef>
                <a:spcPct val="50000"/>
              </a:spcBef>
            </a:pPr>
            <a:r>
              <a:rPr lang="fr-FR" sz="3600" b="1" dirty="0" smtClean="0">
                <a:latin typeface="Times New Roman" pitchFamily="18" charset="0"/>
                <a:cs typeface="Times New Roman" pitchFamily="18" charset="0"/>
              </a:rPr>
              <a:t>La possibilité d’extension des superficies des cultures  géothermales dans les années à venir  est de 100 ha.</a:t>
            </a:r>
            <a:endParaRPr lang="fr-FR" sz="3600"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pPr>
              <a:defRPr/>
            </a:pPr>
            <a:fld id="{172CD199-A12B-432C-A44E-2F8396BD8A22}" type="slidenum">
              <a:rPr lang="fr-FR" smtClean="0"/>
              <a:pPr>
                <a:defRPr/>
              </a:pPr>
              <a:t>24</a:t>
            </a:fld>
            <a:endParaRPr lang="fr-FR"/>
          </a:p>
        </p:txBody>
      </p:sp>
    </p:spTree>
  </p:cSld>
  <p:clrMapOvr>
    <a:masterClrMapping/>
  </p:clrMapOvr>
  <p:transition spd="slow">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331640" y="1196752"/>
            <a:ext cx="6357982" cy="71267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TN" sz="3600" b="1" dirty="0" smtClean="0">
              <a:solidFill>
                <a:schemeClr val="bg1"/>
              </a:solidFill>
            </a:endParaRPr>
          </a:p>
          <a:p>
            <a:pPr algn="ctr"/>
            <a:r>
              <a:rPr lang="fr-FR" sz="3600" b="1" dirty="0" smtClean="0">
                <a:solidFill>
                  <a:schemeClr val="tx1"/>
                </a:solidFill>
                <a:latin typeface="Times New Roman" pitchFamily="18" charset="0"/>
                <a:cs typeface="Times New Roman" pitchFamily="18" charset="0"/>
              </a:rPr>
              <a:t>Élevage bovin </a:t>
            </a:r>
            <a:endParaRPr lang="ar-TN" sz="3600" b="1" dirty="0" smtClean="0">
              <a:solidFill>
                <a:schemeClr val="tx1"/>
              </a:solidFill>
              <a:latin typeface="Times New Roman" pitchFamily="18" charset="0"/>
              <a:cs typeface="Times New Roman" pitchFamily="18" charset="0"/>
            </a:endParaRPr>
          </a:p>
          <a:p>
            <a:pPr algn="ctr"/>
            <a:endParaRPr lang="fr-FR" sz="3600" b="1" dirty="0">
              <a:solidFill>
                <a:schemeClr val="bg1"/>
              </a:solidFill>
            </a:endParaRPr>
          </a:p>
        </p:txBody>
      </p:sp>
      <p:sp>
        <p:nvSpPr>
          <p:cNvPr id="9" name="Rectangle 8"/>
          <p:cNvSpPr/>
          <p:nvPr/>
        </p:nvSpPr>
        <p:spPr>
          <a:xfrm>
            <a:off x="0" y="2413338"/>
            <a:ext cx="9144000" cy="1200329"/>
          </a:xfrm>
          <a:prstGeom prst="rect">
            <a:avLst/>
          </a:prstGeom>
        </p:spPr>
        <p:txBody>
          <a:bodyPr wrap="square">
            <a:spAutoFit/>
          </a:bodyPr>
          <a:lstStyle/>
          <a:p>
            <a:pPr marL="609600" indent="-609600">
              <a:buFont typeface="Wingdings" pitchFamily="2" charset="2"/>
              <a:buChar char="§"/>
            </a:pPr>
            <a:r>
              <a:rPr lang="fr-FR" sz="3600" b="1" dirty="0" smtClean="0">
                <a:latin typeface="Times New Roman" pitchFamily="18" charset="0"/>
                <a:cs typeface="Times New Roman" pitchFamily="18" charset="0"/>
              </a:rPr>
              <a:t>Possibilité d’intégrer 20000 vaches laitières dans les oasis </a:t>
            </a:r>
          </a:p>
        </p:txBody>
      </p:sp>
      <p:sp>
        <p:nvSpPr>
          <p:cNvPr id="7" name="Espace réservé du numéro de diapositive 6"/>
          <p:cNvSpPr>
            <a:spLocks noGrp="1"/>
          </p:cNvSpPr>
          <p:nvPr>
            <p:ph type="sldNum" sz="quarter" idx="12"/>
          </p:nvPr>
        </p:nvSpPr>
        <p:spPr/>
        <p:txBody>
          <a:bodyPr/>
          <a:lstStyle/>
          <a:p>
            <a:fld id="{D08BB82B-EE26-43D2-8AE1-FDCAF5563780}" type="slidenum">
              <a:rPr lang="fr-FR" smtClean="0"/>
              <a:pPr/>
              <a:t>25</a:t>
            </a:fld>
            <a:endParaRPr lang="fr-FR"/>
          </a:p>
        </p:txBody>
      </p:sp>
      <p:grpSp>
        <p:nvGrpSpPr>
          <p:cNvPr id="10" name="Groupe 9"/>
          <p:cNvGrpSpPr/>
          <p:nvPr/>
        </p:nvGrpSpPr>
        <p:grpSpPr>
          <a:xfrm>
            <a:off x="928662" y="4071942"/>
            <a:ext cx="7384907" cy="1584907"/>
            <a:chOff x="928662" y="4071942"/>
            <a:chExt cx="7384907" cy="1584907"/>
          </a:xfrm>
        </p:grpSpPr>
        <p:sp>
          <p:nvSpPr>
            <p:cNvPr id="5" name="Rectangle 4"/>
            <p:cNvSpPr/>
            <p:nvPr/>
          </p:nvSpPr>
          <p:spPr>
            <a:xfrm>
              <a:off x="928662" y="5072074"/>
              <a:ext cx="7384907" cy="58477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marL="609600" indent="-609600"/>
              <a:r>
                <a:rPr lang="fr-FR" sz="3200" b="1" dirty="0" smtClean="0">
                  <a:solidFill>
                    <a:schemeClr val="bg1"/>
                  </a:solidFill>
                  <a:latin typeface="Times New Roman" pitchFamily="18" charset="0"/>
                  <a:cs typeface="Times New Roman" pitchFamily="18" charset="0"/>
                </a:rPr>
                <a:t>Gabès pourrait devenir  un bassin laitier </a:t>
              </a:r>
              <a:endParaRPr lang="ar-TN" sz="3200" b="1" dirty="0" smtClean="0">
                <a:solidFill>
                  <a:schemeClr val="bg1"/>
                </a:solidFill>
                <a:latin typeface="Times New Roman" pitchFamily="18" charset="0"/>
                <a:cs typeface="Times New Roman" pitchFamily="18" charset="0"/>
              </a:endParaRPr>
            </a:p>
          </p:txBody>
        </p:sp>
        <p:sp>
          <p:nvSpPr>
            <p:cNvPr id="8" name="Flèche vers le bas 7"/>
            <p:cNvSpPr/>
            <p:nvPr/>
          </p:nvSpPr>
          <p:spPr>
            <a:xfrm>
              <a:off x="4000496" y="4071942"/>
              <a:ext cx="642942" cy="857256"/>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400" decel="100000"/>
                                        <p:tgtEl>
                                          <p:spTgt spid="10"/>
                                        </p:tgtEl>
                                      </p:cBhvr>
                                    </p:animEffect>
                                    <p:anim calcmode="lin" valueType="num">
                                      <p:cBhvr>
                                        <p:cTn id="8" dur="2400" decel="100000" fill="hold"/>
                                        <p:tgtEl>
                                          <p:spTgt spid="10"/>
                                        </p:tgtEl>
                                        <p:attrNameLst>
                                          <p:attrName>style.rotation</p:attrName>
                                        </p:attrNameLst>
                                      </p:cBhvr>
                                      <p:tavLst>
                                        <p:tav tm="0">
                                          <p:val>
                                            <p:fltVal val="-90"/>
                                          </p:val>
                                        </p:tav>
                                        <p:tav tm="100000">
                                          <p:val>
                                            <p:fltVal val="0"/>
                                          </p:val>
                                        </p:tav>
                                      </p:tavLst>
                                    </p:anim>
                                    <p:anim calcmode="lin" valueType="num">
                                      <p:cBhvr>
                                        <p:cTn id="9" dur="2400" decel="100000" fill="hold"/>
                                        <p:tgtEl>
                                          <p:spTgt spid="10"/>
                                        </p:tgtEl>
                                        <p:attrNameLst>
                                          <p:attrName>ppt_x</p:attrName>
                                        </p:attrNameLst>
                                      </p:cBhvr>
                                      <p:tavLst>
                                        <p:tav tm="0">
                                          <p:val>
                                            <p:strVal val="#ppt_x+0.4"/>
                                          </p:val>
                                        </p:tav>
                                        <p:tav tm="100000">
                                          <p:val>
                                            <p:strVal val="#ppt_x-0.05"/>
                                          </p:val>
                                        </p:tav>
                                      </p:tavLst>
                                    </p:anim>
                                    <p:anim calcmode="lin" valueType="num">
                                      <p:cBhvr>
                                        <p:cTn id="10" dur="2400" decel="100000" fill="hold"/>
                                        <p:tgtEl>
                                          <p:spTgt spid="10"/>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0"/>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95536" y="188640"/>
            <a:ext cx="8496944" cy="1214422"/>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TN" sz="4400" b="1" dirty="0" smtClean="0">
              <a:solidFill>
                <a:schemeClr val="bg1"/>
              </a:solidFill>
            </a:endParaRPr>
          </a:p>
          <a:p>
            <a:pPr algn="ctr" rtl="1"/>
            <a:r>
              <a:rPr lang="fr-FR" sz="4000" b="1" dirty="0" smtClean="0">
                <a:solidFill>
                  <a:schemeClr val="tx1"/>
                </a:solidFill>
                <a:latin typeface="Times New Roman" pitchFamily="18" charset="0"/>
                <a:cs typeface="Times New Roman" pitchFamily="18" charset="0"/>
              </a:rPr>
              <a:t>Investissement dans l’élevage intensif </a:t>
            </a:r>
            <a:endParaRPr lang="ar-TN" sz="4000" b="1" dirty="0" smtClean="0">
              <a:solidFill>
                <a:schemeClr val="tx1"/>
              </a:solidFill>
              <a:latin typeface="Times New Roman" pitchFamily="18" charset="0"/>
              <a:cs typeface="Times New Roman" pitchFamily="18" charset="0"/>
            </a:endParaRPr>
          </a:p>
          <a:p>
            <a:pPr algn="ctr"/>
            <a:endParaRPr lang="fr-FR" sz="4400" b="1" dirty="0">
              <a:solidFill>
                <a:schemeClr val="bg1"/>
              </a:solidFill>
            </a:endParaRPr>
          </a:p>
        </p:txBody>
      </p:sp>
      <p:sp>
        <p:nvSpPr>
          <p:cNvPr id="6" name="Rectangle 5"/>
          <p:cNvSpPr/>
          <p:nvPr/>
        </p:nvSpPr>
        <p:spPr>
          <a:xfrm>
            <a:off x="571472" y="2143116"/>
            <a:ext cx="7786742" cy="3416320"/>
          </a:xfrm>
          <a:prstGeom prst="rect">
            <a:avLst/>
          </a:prstGeom>
        </p:spPr>
        <p:txBody>
          <a:bodyPr wrap="square">
            <a:spAutoFit/>
          </a:bodyPr>
          <a:lstStyle/>
          <a:p>
            <a:pPr lvl="0" fontAlgn="base">
              <a:spcBef>
                <a:spcPct val="0"/>
              </a:spcBef>
              <a:spcAft>
                <a:spcPct val="0"/>
              </a:spcAft>
              <a:buFont typeface="Wingdings" pitchFamily="2" charset="2"/>
              <a:buChar char="§"/>
            </a:pPr>
            <a:r>
              <a:rPr lang="fr-FR" sz="3600" b="1" dirty="0" smtClean="0">
                <a:solidFill>
                  <a:schemeClr val="tx1">
                    <a:lumMod val="95000"/>
                    <a:lumOff val="5000"/>
                  </a:schemeClr>
                </a:solidFill>
                <a:latin typeface="Times New Roman" pitchFamily="18" charset="0"/>
                <a:cs typeface="Times New Roman" pitchFamily="18" charset="0"/>
              </a:rPr>
              <a:t>L’élevage bovin laitier </a:t>
            </a:r>
          </a:p>
          <a:p>
            <a:pPr lvl="0" fontAlgn="base">
              <a:spcBef>
                <a:spcPct val="0"/>
              </a:spcBef>
              <a:spcAft>
                <a:spcPct val="0"/>
              </a:spcAft>
              <a:buFont typeface="Wingdings" pitchFamily="2" charset="2"/>
              <a:buChar char="§"/>
            </a:pPr>
            <a:r>
              <a:rPr lang="fr-FR" sz="3600" b="1" dirty="0" smtClean="0">
                <a:solidFill>
                  <a:schemeClr val="tx1">
                    <a:lumMod val="95000"/>
                    <a:lumOff val="5000"/>
                  </a:schemeClr>
                </a:solidFill>
                <a:latin typeface="Times New Roman" pitchFamily="18" charset="0"/>
                <a:cs typeface="Times New Roman" pitchFamily="18" charset="0"/>
              </a:rPr>
              <a:t>L’élevage ovin et caprin </a:t>
            </a:r>
            <a:endParaRPr lang="ar-TN" sz="3600" b="1" dirty="0" smtClean="0">
              <a:solidFill>
                <a:schemeClr val="tx1">
                  <a:lumMod val="95000"/>
                  <a:lumOff val="5000"/>
                </a:schemeClr>
              </a:solidFill>
              <a:latin typeface="Times New Roman" pitchFamily="18" charset="0"/>
              <a:cs typeface="Times New Roman" pitchFamily="18" charset="0"/>
            </a:endParaRPr>
          </a:p>
          <a:p>
            <a:pPr lvl="0" fontAlgn="base">
              <a:spcBef>
                <a:spcPct val="0"/>
              </a:spcBef>
              <a:spcAft>
                <a:spcPct val="0"/>
              </a:spcAft>
              <a:buFont typeface="Wingdings" pitchFamily="2" charset="2"/>
              <a:buChar char="§"/>
            </a:pPr>
            <a:r>
              <a:rPr lang="fr-FR" sz="3600" b="1" dirty="0" smtClean="0">
                <a:solidFill>
                  <a:schemeClr val="tx1">
                    <a:lumMod val="95000"/>
                    <a:lumOff val="5000"/>
                  </a:schemeClr>
                </a:solidFill>
                <a:latin typeface="Times New Roman" pitchFamily="18" charset="0"/>
                <a:cs typeface="Times New Roman" pitchFamily="18" charset="0"/>
              </a:rPr>
              <a:t>L’élevage camelin</a:t>
            </a:r>
            <a:endParaRPr lang="ar-TN" sz="3600" b="1" dirty="0" smtClean="0">
              <a:solidFill>
                <a:schemeClr val="tx1">
                  <a:lumMod val="95000"/>
                  <a:lumOff val="5000"/>
                </a:schemeClr>
              </a:solidFill>
              <a:latin typeface="Times New Roman" pitchFamily="18" charset="0"/>
              <a:cs typeface="Times New Roman" pitchFamily="18" charset="0"/>
            </a:endParaRPr>
          </a:p>
          <a:p>
            <a:pPr fontAlgn="base">
              <a:spcBef>
                <a:spcPct val="0"/>
              </a:spcBef>
              <a:spcAft>
                <a:spcPct val="0"/>
              </a:spcAft>
              <a:buFont typeface="Wingdings" pitchFamily="2" charset="2"/>
              <a:buChar char="§"/>
            </a:pPr>
            <a:r>
              <a:rPr lang="fr-FR" sz="3600" b="1" dirty="0" smtClean="0">
                <a:solidFill>
                  <a:schemeClr val="tx1">
                    <a:lumMod val="95000"/>
                    <a:lumOff val="5000"/>
                  </a:schemeClr>
                </a:solidFill>
                <a:latin typeface="Times New Roman" pitchFamily="18" charset="0"/>
                <a:cs typeface="Times New Roman" pitchFamily="18" charset="0"/>
              </a:rPr>
              <a:t>Engraissement des ovins, des caprins, des veaux et  des chamelons</a:t>
            </a:r>
          </a:p>
          <a:p>
            <a:pPr fontAlgn="base">
              <a:spcBef>
                <a:spcPct val="0"/>
              </a:spcBef>
              <a:spcAft>
                <a:spcPct val="0"/>
              </a:spcAft>
              <a:buFont typeface="Wingdings" pitchFamily="2" charset="2"/>
              <a:buChar char="§"/>
            </a:pPr>
            <a:endParaRPr lang="ar-TN" sz="3600" b="1" dirty="0" smtClean="0">
              <a:solidFill>
                <a:schemeClr val="tx1">
                  <a:lumMod val="95000"/>
                  <a:lumOff val="5000"/>
                </a:schemeClr>
              </a:solidFill>
              <a:latin typeface="Times New Roman" pitchFamily="18" charset="0"/>
              <a:cs typeface="Times New Roman" pitchFamily="18" charset="0"/>
            </a:endParaRPr>
          </a:p>
        </p:txBody>
      </p:sp>
      <p:sp>
        <p:nvSpPr>
          <p:cNvPr id="18434" name="AutoShape 2" descr="data:image/jpeg;base64,/9j/4AAQSkZJRgABAQAAAQABAAD/2wCEAAkGBxQTEhQUEhQWFRQXFh0YFxgXFRgXGBcYFxoXFxgaGhwYHCggGBolHBcYITEhJSkrLi4uFx8zODMsNygtLisBCgoKDg0OGxAQGywkHyQsLCwsLCwsLCwsLCwsLCwsLCwsLCwsLCwsLCwsLCwsLCwsLCwsLCwsLCwsLCwsLDcsN//AABEIALgBEwMBIgACEQEDEQH/xAAcAAAABwEBAAAAAAAAAAAAAAAAAQIDBAUGBwj/xABFEAABAwIDBQUFBQUHAgcAAAABAAIRAyEEEjEFBkFRYRMicYGRMkKhscEHFFLR8CNigpLhFRYzU3Ky8ZPSJENUY3Oiwv/EABkBAAMBAQEAAAAAAAAAAAAAAAABAwIEBf/EACcRAAICAgICAwEAAQUAAAAAAAABAhEDEiExQVETImEE8DJxgaHB/9oADAMBAAIRAxEAPwDsqCOEIWiQSCOEcIGIhGlQhCAEwiSoQRYBQihKQhFhQmEcI0EWFBQiSkSLCgoQhGgiwoKEIRoIChMII0SAoCJKQQKhEIQlIIAQQihLKCdioRCJLRQiwEIoSoQTsVCCElOEJJCdiEQiIS4REIsBEII4QRYUWKEI4RgKVlhMIQlQhCVjEwhCXCEIsBEIQlQhCdgJhFCXCCLEIhCEtFCLChMIoS0SLChMIJSJFioJElIkgoJCEaJABII0EwoJElIkWFBQihKQRYqEwiS0SLAQQglFJTsQUJJCWiKLAQUhLKIp2IQjRoJ2KiyhCEaCkXChHCCCAAggggAInkASbJGIrBjS5xgBYfbmMdWJ7zg3gATA9OPVTnljDs3DG5dG6DgUcLlm7G+FShiX0sUS6kT3XnVp5zxH5LqTHhwBFwRI8CtqSfRlxrsOEUJSJMQkhJSyURQISo7MZTdYPYfBwWC333mqYeq6hUk06gORwBEA+7LePmo2Kr06FBj8SWUmZRlZmgkngPAKEs1OkiscVq2zpoIOiCwO4O2hiC8teck92SQTFrA3LVc7Y29UoS4gZRe9gRxuj515QfC/BpURWaob2062HFWke9cOGpYRqFSYPeOsx577qo95rgL8TljQ3HRaeaKdGVhlVm/QTWExAqMa9swRMHUdDyITheJiRPKbq1kwEputiGtEuMDnwHieCqt7NkHE0MrX5HMcHgkS05Zs7pdZPezbJo4ajTr1j2zmgPDAIzjvEwBxNrcFKc2nRuMLN/RxlN7nMY9rnNALgHAkA3BIGgKfXI909u4bA06letWdWxVcmWNElrGEhggC02ueY4LSbF+0zC1nBlVr8O46GoO4f4hYeaomYaaNuUSQa7bd4X0vqlosVBFEjKocdvbhqTi1ziY4tGb0Av5ockuw1b6LxJKj7P2hTrsFSk8PabSOY1B5FZ7bG8tali2YZtJpFSMtSSYkEkuFgIjmiUkkOMHJ0agpJWCrb8VmYtmH7Fz/AMTssCObSDdWe197zQaHdnnB90G45ydFj5omvhkalGqzYm2GYihTrexnE5SbggkH5IKmyMas0ko5XCdsbzY2o4V6eIrMgzDSAwAcMmhb4yeq2+6n2m0K+Wnif2FaACT/AIb3cYPu+B58ViMlLoq4tG/QSKdQOALSCCJBFwQVzbeXbOOZWrGalKgwlrH5MrM1455xBBkwCUSkkKMW+EdMlAlcg3Gx7mYyk+tUdUztNOTYB7y2HAaCcoHmukbw7TbSYWz33CABqBxKz8i1s38b2oq9vbQzkgGWiwHPmVnsY50lpJLdOWtkdbEEQeNhfS/gmnS4dDB5XJNz6/Bea5tu2egoKMaRGxODZU9oRAMRpI01F+K0u6e1+yaKVV3c0puJkCPdnly5KlxZFpFhpA4qI/HugZZE3+kRpxVYZJR5IzxqR07C7Rp1HOYx4Lm6jjGk31HUKSVyNu0KjCDTe4EE6X4x5KxxG9rsRQdRLgHxGYEtzaRBHHXQroj/AEJrkhLA74LXfzbD8vZ4eo5h1c9hg9ACPKyh7h741azHYfFd3EtltN5actXlMe8LTz15gV+0LC98rZk8YH1WQcHOe05iHSDIMEGeCxDO23ZWX86SVG8qsdXrvZVBJ7MkgaZ2lt2jyPqkbz7LpYqk5rpcDBaIBIc23H6Ka+iQ6k4GXZo/hcwg34mYPkq3e2vUZRJpHraLTqRzBjTqVzqXNorXgnbq7No4OjTuTULbkgAXvpwCm7wYWni6RzZXMbpLWvBJF7O+a51s3bNZ2sOPNwzWHQ2AWywdF7qcVaji59wGhrQwcxA+aHLkTxUjNbv4UUqlWm32XXAPDLaw5X9VeUMHoBrN+vNOYTZ+Qlz39ofdJaG5RxsLE8yp+HeJkJydu0EY6qmSaGPNIAA2OvxAgc7Kr2l2T4IJDnDuuBIcHa6zmnwT+1ngXnhbhab69fkqvZzBUqEOkgzBuDE2vw4eiIyaMygmXOC2njWtZTd2dUTBqkGXNJtIBs4DiuWfaXi8QMTlL/2TSS0jW5HtdeHgul4LZ9Vj2tJPY0yan1a02vDuPLwXKd8MWatWOMxFo5LoxtylbItaqkabZ2BFOk2YLnAS6ADe+p4CdFEr4TOYcJB4T+pVnRr08jW04qFrQ3umQCLd52gPRJax51c1vRjb/wAzp+SzymU/BFOrXoNFDDV302PHIOLLD2HOHdFtOpV1jd9qooimZa8RFRrrmOYIg81WNwwbDmkl40lxINoi+gvwhUu0nZi1wNjbqCDeeSNn4Eoo2G1d9RiKZptIptc5jCZIqAvIbB93KXGJBtadbRDhm02dm11NpIiLlzj+9Gp8SsPUhz2sB1j1GnnI+C0FPFHDtJFPvkXcZPKbz4rcnZlRrhFlsAYjDOc6nVApEkuaIbJ0nvakARwVr95eC+q6S8wbnlEDkLWnqsth8bUeQDoTeJ4c+l/NaHbeLDcO95MWv46wFmbcqRqEFG2Z/FbzYitiHNo0RaMzjwnr1vYCSpVTFksqtrVIe2kHANAkknKBckRxuFS7t1RTY6rUEueSYjgAQLeZVbtWjUcBijlDKrnQAbtykiI8AtaoORBx0WDqoHJtRwHkBYIKmIqe663DXRBWr9J/8F5ittyC06cBGipHYozIEKU3C1H2axzj0aSfgFM2hupWpYZ1eoMskNDT7Xem8cNB6pRcFwalGT5Nh9l++rqRGFfek8zTJ9xx93wceHM9V07EbQL2lrmtLSIILZB8ivOWzDDGZgRJIB0mOR5iy7Tu/ie1wtCq93efSY53+ot73xlQzuS6ZvFGL7Rn9s7MNGuOzltJ/ebf2HN1HTnCnYeo55LnuLnukuJPLTwCXvVU9mmy59o9I0+aZ2XSytMnvESeg/RXNKTaOiMUuSe0/wBeiKpa453nzTRqANk+PkP0VJwVBzyCYjTmB4/risJDbIuUuYZFokBUeFqGXtiwNuVp/ULc4nDQyw90rnVHFZalWQILusW1PVbXRngVWxEVMknKRJPHug6foapqs85hkc0chfgAZv4FQ8dihJaCLg/0B9AjwOJDmg8TFjwkiBHmtpOrE6LuttMHDVajjFTJlg83QAfiSs5uzXNTFQ6e73rcI0nxVy7dvtmua20ix6yYJHJObqbrOpYnOXZnGASLBsRa/wBVqLgov2Ye1r0bqvVaxjXgz3m/Ej6FZrejFghwiOYnhcWE9Fd7cpBjImxc3U2Ed4+sLne3caX1HBkRMeOnHj4qUU7N0XO5GDHaPqOMsANjcBbyoGgZuLhw5LObI2caGFeT7btRyMA/VRtl7W7Wg0g95k03jjLdPVsH1Q1fIN80XGIrCbeqb2cwvdA4qmdj7wedlabCx37WmBaXEHwyun6JqJlsn4+lmBaDFr+Fp81W7DANRwaNMw8rxfzKdxuOyg8SSQJ+o8Fntm7cFCu81CS1x15GfktamdvRt94MSKGEquJhxbAPWJXB6U16wLfEk28T05Le/aLt7tqQZRgtnvEH2QOfjZc/wNUtDnsEhsNNjF7+tl0YFUWyc+1ZrNj1g2jTa0wBPzJ+qdqY+LSslhNrEd02A087pyptCfVDxOx7pmko40ki8SbJO2KRaGub73tDnyI6rMV8U4XBvw+Y+K3m9bWsy6AgB0TcSJiEnHVoLTMftB4YWgX0IPOb2K3WAp56LX8xIB+K5niHZquYg5JmOX9Ct/u996FJo+7vLDdplt2m/P8AUp5o1FBjbbLfC4cgmR+uvRV+KpDFYhlBhmlTOesRoRbu+J08J5JzG08Y9pDaRpM0LnkTe1mi51V5uzsdtGgIBLnd5xOpMmJ8houe9VZZK3Q3X2HSGGxYa0CoSGtN/Zd3mmOEAxZVOK2U3+y6Yb7TKbarePeAzn1BcPNbHE0pY/vEAhp4e5mbHh3gfJV1DDNdhGsEQ6iB4SzRJz4Q4rlmP2jgKHaOLWhoMOgNEDMA48eZKCL+6dfEBtVtZtJrmtyscJIa1oa0nqQ0HzQVuPZin6Ogtwoi4aPC/qoe3NlMfhqzXS6GOcIEXaC5sW4EK0NMfnw68FA3hqltB4YJqPHZMA0L3gtE9BMnoCuNXZeXRj90dksxWyaIIbm/aFpi4fndxnQxB5q+3JxzauHbTjK+j+ze2CIj2TbWR8QVY7tbEZhMOyiwnugyZ9p7oc5xExrw4KLsPBilWx2X3qjX8OLM3zJVZyUticVVFdimB1UkkxMTyAPx0Ul+HIki7evh8Uz2AaXCbkT8x9U7hcSCIm44eFkqNWIw9B9RwBgM43knoBwHDr5rT4Shw4BZ6nXy3U3B7Qh3T+lvimJ2yTvjj+xoviZix4HoOq45Wxckmbenz5mQtP8AafvCS8U2RbvHwusM+sC23K0cILrwunFj4s55ZK4GnYyXmTBk3K1u6+HzltrEzbi6I+oXP6jiXdfHp+vVdT+zaMjNRr5m30VM8aiZwytnScNhQKcCBaNBrH5kpdDBhrs09NNE7RpkE+HzTZuDDtDOsaLiLXZlvtExgbREGSXHjzEW8PqsZufhDWxLLS1pzHwHj1hI3t2v21ZwBlje6DwIGpHQkT6LT7gbHqspmr3WioIbIObKDM9AT8gm/rEtFF5tp4ZRdJtDjJnoB81yjCPrUGVsZTMsbVZTqMOjg4Og9CCWwf310ze7DRQe95zODHBluNjPK0Aqm2durVOzKtMuh1Zjn5IEEkBzZMSDYei1jkox5IzjbdGXo7cFUZmkaXBs4Hr68Fe7o40HE0w/jIHOXAiDPC+ngsLufgBVrND7AOLnzwFMF5txd3Yjquhbn4trq1bt6bDU7JtYHICWuzDNHIxUbpyVMkFF0hRlcbaEbaxoFSGkGJnp9NFntqUu0pte1wyPcWgjWW66aCQfRWOytluq4vEDK3KyhUqFrvZs2ALX1d8E5vts/wC60KGT2HGTANnBvXh3jyWa+yS8gnSZl9qv7OkBNyb9QB+arcK+tQYezJLal3M9qm8fvMNnEc4kcITz2Gq1sn9ErYYrYBaGFjTldTzNJEAhgv8AAFX20VE2t3bMhsbZf3mt2Reyg9wlgfmyucSAGg3gmbSruv8AZ7jW6MY8c21Gj/cQrTdfZ5OLa7K0PbeXW4Rx+QXTO3bAzET46KOT+iSf1Kwwxrk45S3TxtJ7XuwznBjg7KCxwdBmCA4q23uxNgHiXE3nUHkecLotXa9FpvVaPMfRcm3vxYq1XuboHH10HklDI8kufASxqC4LT7NcDTqVXuqNDi29ObiQb+JEjwlbnYByB9D/ACnQNPZM5fOxPmqDdKjTp4OiNKgJqTlJu4m1hJGWApv34Nx8Brx2tE6tIzOpkSRbg3j1U8j2lKv8o3FapM0WIgsdItCKkyAI0gQZ4JtxceHd4wTPlIhR3isCRTADOGYSfUOHyUuNeyvKl0Tsz8hZmBlpaCWmwcZOhvoPRVlfZIc0NNR4i4LSRfXrPmirNxUGHMn/AEj6uKRRwmIPtVnN6ZGfmUW/YJJPofo7OytDRUqQBGo/JBD+z3/+oqfys/7UEr/TXHonU3E/ig3HdiOhtzVfWw9d1ZtRzmObTzZW5HWLoBd7V3ZRlHiVaF/MW0sZPpCJ9QxZhI6kW9Uk6M0RX7RqgwKL3dQIHxKhYP7z21V5pNAe1oguEd2b2kkw74BW4qgcAOBtyTjHCZHimpCcTObwty0zVPuxI5jQhY+ltGILTIPsn5jxlareuO/TaCQf2hM2AjKQI1MkHwBXLamMNG4uzNcelxyK6YQ3X6S31fJr2bTJNzorfBbRkAfJYajUa7vB4cCJgAzfmDorChjHRDRl66k/ksuNG076Iv2hUnDEZtQbA9ePwWZw2YyACYHhxkyuv4zYgxWDpVYDbd4k/g7hgczE9FhX7ObTJFjJ10/5XTjzVGmc0sO0rTM7svBTUBOgK2Ow9r9jUjKMp+EEEfJRNmbIqVHBlJsk6GREakzwHVaDaG5VWjSc9rm1HNbmLRINokDwEnyWMuVS4N48eprsNvvSiKgLY4/iWd3i3sqPlmGa7KbF+XgbQOQ6rJZwSBlPidFs9gYV5pgtoh4LvaIYYgdbqD+vLKpLwUW6GyqFSo44l1m6NkjM4GCCRysY4yup0KzHDuaeEBZHF7tlrRVoh4xHadoWtc1rZMZhMiAb2VvhaNVwb2gqscRdvaggc7tssZKfKY03dMLes5mUqQmKldjTHIkZvgCfJXYIER8tFk94abzVwlFsy57nAl/4WvkzraQjOwMQT/inzc79QlSpcgn2YvdjBh20nU47rn4gGODQKrfMyQtdu9s0CpXc8d9jsnE2cynfXQ9mfVZLeDZ78HWpvNml5eXidHSHgnpMrWYHZtShjKLnEObUYRIdZz2h5AvzaR6K0vtTTJ/6VTF7pYP/AMZXnQYV4PXM4xPp8EW9tBtbBsaQ4ltEvaY0LAxhHjLvgqzd/E1nY2rUo95zCJMgB2UwReJBn4q+3lpPpYfFAB2X2g6QYY8tcRGujvgh9oXhnL6uEbTfh2zAfTpPceRe9wPgIAXT9rD/AMFg25ry7wIdH1eBCxeN2Q+tg6VZtIw1pDnCD+yzHIY17pdHh4Le7MArYSk0syhnZkEkaFuQnoJI15BVlKzFUSm7Iw1iaTXEaF4JMi0y66eGzaN4psHWAo1Ta1FrAXVWNng6o1v/ACmqe8mHJgVWnqJ+cXXE1KzqTRYMwbbyGEWI7oEQuMbV1c78Ti7laZC61V2/QEftR6Ej5LmG1aAdWAkdn2obIn2SdfRX/ntN2SzdHV9mMilSj/LbGv4Qo+1cDndSewsFSlUBl4PsOGWo22mZp9QEk7wYewFQDh7LoHwsjdtuiImow+AJ+ih9rtFuKLAENsB1sP6XQdPRVtPa+HzFwqai4JdFunBSWbRpu9l7T/EPIRqlqOyTk6pNRpIsYPCQSB5SChntf6/opuszO2HfCR9UqHYtzP1+igmWkAQHaeCCYE2T/wAIiCdTbpr6oCp0PonWCb6JGRqm4GRJkazM3veeKXlESlZxMXn9cUwzODdwPHw9ALeKAEbZwrDQcYkkZD6ESeViuRv2Hnw+LfwaQ1saZjd3wDfVdQ3ixThg602sDPiCDp4LHUqwZs2iDrXrOHjGfXyYF0RbUbRHW20zI/ZrgRVxrGVBma2XEc8oMA8xMLqu0N0qDyXCafRlx/Kfosh9mGDnF4yoNGQweJJ+jfiulMeSNI8J+qP6Z3MMCqJVYnZ5p7Paxjpu5wJaWyHSQCDcFYzYeyRia4pvnLBc+DFhFhykwF03G082GeNSJ9Y/qs3uThgDWfF5DR8z9PRZb4s1HtotsDsPD0XZqVMB0RmuSByBJsPBP12wyoY9lrosDoCZ56qcGpL25rHTko2bOOYSnmgxf5rpe7Qy4ZgDXWmbRJJm3MXCxOJwXZVKjRYNc4CeXD4Qui7PpxSpidGN4/uhWyvgxEddVyuDYN5vwECbpxw52SWCD06yT6kpSgbKas2cbS0JbQqkHkXOoD5SPNWdSlI1iR1/XiOKzeIxpbtJh1BpmnlmPaLSHE9XNDfMLUGp+tQtyTVGYlXtPYratI0yRBM3EgGIEXsPzVTuVi5b92rH9rh3d2SZLBYGek5SOUHir7EY/K4CWRxl+Vw524rLY6ifv33kEdmym95LQ68NawNJy6kuJgE+ytY1fDFPhWSNkbPy0BUpWc99VziGF5LS94FhxgCPAK6xzAaNJzpMsc054aZjugg8e8bdFndyNu1n0MpoFzWHKx7TZ/F08Q4E8oV87H1TrQP8w4+KctoydiSTjwVP2b1Q+lVoFsub2jHDm1wJaI6mfRNbjYgk1sLkBf2bg0l2V0GHAEHhMHpmCyeLxGJw+LqHDPdhi+wqENynmCXS2JJueauWbJxNSp94q/4liC2HNJA9oguPdIMFo8oXTKkrIK5N0WW0mVHVhNHD06zJDm925dBBIgjS4gjVR8Rh6wnP92j8MAXHK31UartHGtBPYtAk6UXCesHRQKu2sVzyn/42j6KVSbLx1SE135TekJPLTxtKqNpPiZAEPaTr3eEfFWlXb2IIgut4R8lSY/ESCSHOJNxlMGYPzVsSfkllkq4LpmIA9uiDOhdnFjeYzBSaGKa493DsPQF//cs3g31T3nWBHsmZEeKnNqc2ZvX6FEoBGfBsMHRou/xadOnb/N18s0qY3A4TUFv/AFI+qwLqJPTkjAAAnMW/uyTHPr4KfxN+SnyL0dCcMPEdoPOoT63Rg4a8upk/6p+ZWU2TssV7tL2x+JlulwrFm65JI7SI0MAz/wDaQpOCXbKKTfguR91/9j0agszjNk5HlvedEXsJkA80EtY+wuXo6E8XHh4/rglsaeOnX9WRZeR/NAs46R1KkaFAaxJujps8p9UwKhHs243EHrqJSiXH3dDe+vhaCkBk9+dsCn2lI8cMX3Ojg4geaw+9BqMwuy5GVoouqB3Oo4tJnqA7TqVpPtMwsOe8WzUxNuAJFvinMXsh2I2FSETUps7RlrkMLrf9O3ou3G1FRf7/AOHNO22iT9kdRrsLVcG984hxcQJ91pHwlb1xXM/sVqk08S2bBzHeZDh/+QulsafNR/oVZGUxO4JktjAaTwQT/wABZ7dimBTeR71V58pEK+xjsuHJBiA4ukwIAi/qqDdR4dRkGRncQRx0RNVFGYO5MuR+iinohn0mx5WRNdPCPH+ijRUoN68A0BtQAZnyDfUiwKvMA6abDwyN+QVFvE2XidI+Q/5T+6eM7XDA3s4sseDdPCxVpr6onF8su3JNR4AkgnhZpcfQJLqTZaTqLAyeOqcJhRKFDjd1KFaqaj+0zXB7xZrBkQBpAI5FWlHZlNvCernF5Pm4lStUBrxWnJvgSSXQ2abW8AFD2nQqFhFINLjY53Fojyab+Knk9ETWwL38Afkkuxsx2727+Lw5ID6LaRLnOb3ny5x1EgRAjj4rRjCuOrh5Nj6qRia8e66BqbCBzuUTK7YjPMcSb+pWpScuWKKUeEZzHbmUqoIe+rl5Zrc+Mqbg9gCmxrG1KgY0ABpINhpcq57QG0/RN1azgDlpudHIs/NG0nwCil0Njd4vAJkDWXOiU1X3boNdk9t0S4BziQOHFSGYgOs6ZgS08J4dU4xjZsAJ1IEE+PNb2il0Zak33/0Urt36RJmnAFoJN/R1vNKbu9h7fsh6u/NXRaieVO5eynHopTu/h/8AKA/if/3JLtg4fTsgPN0+V1ckhJc5Gz9hS9Gaq7rUtGhw5d4R8ii/uq3/ADHfyg/JaUBIAWlOXsWiKWhsR7BDK7gOQFvmlf2VUEnt3T0Y2T481bYhxA7ok8tPoo78VzaRflqlvIaiisfsmoTJru9P6o1Ydufwn0QRszWqLCpYd2PlHwRsM+KgHE0zE1WA9HyPSQD6JX3hoky506Q1xHwF+azTETi28z4x9UcePqoFbaYbbK617w0eriFAG8QnRkcD2rZ+v1RqxWiD9pdCcIXRcA+XdLh/tV5sfZ1NuHoty/8AktbM3giSJ6klZLfParq2Fe2GgCXEtc42yuBvlA481NZvNVbSZFJo/Ztucx90eCtrLRJeydrd/wCxQfZ277rtLGYYAkGQ0AjSm/um/wC4+fJdTL7XsuG7b2vUp7QbiwAHlodYW0NN1jxLVrKe8tWo0ObUOU3EAD5KubG5VL2ieKaVxNtvV2hwFUU9ZAdxJa6xhM7tYQ0sLSYdYl38V/kQoGwsaXYHFuqOJ7zAJM9Vl3V+azKDpKxxkk2dKDwOPx+SMvA1XMu26keCk0dpPbEOcADMZjHop/EbU0bbatDtKZAJ43UTdekKFBzXOAh5JM5ReNZVMN5akQQ0+V/mnMZtKswD7uxjjUic5gNgG+vhzWlBuNCckma/PNwfyR9oqvAY49m3tjSD4GbI6WzxiYMJ4bTpC3aM/mChTKkwvmyLMIm4uoX9sUdTUZ6/ko79uUJBFWIMkBvtTzkFGrFZbEAkGASNEl5zNcADysS3TkR8wqV+8tEkjM9v72QEeU/knWbcw4vmJP8ApN/ID6J6sLQjHBzA1uUGbnO51S2sA6k+ii4fFFri3RvutEWiZAJn9BT6m2aDxHaRIi7TefEJlm0KPdDKjWhuodTm3IG31TV+gHfvLnTAkjXL7X0BHNV5xGIBgeybHPI46DICNLKezG0M2YVmyeHdF+J0Uv77S/zGT/qH5oAbZSqDlM8Brw4z6wpIfI0J8R8uabGJpm/aN/mCAxLLgVG+RH6KVDH2OtZJqtDhBuOR6cwjbUB0I+B+SN1/6JUFg7MnRJaxE5364JJdpdFDtjhRAWTYdrxRFx8kUA4QkuCQXprEVSBZpdzAgfMhFDHczefxQTIosN8o9B9EEAR6eFcCIqZejWMaD6gn4pvH08jSSH1OjXOJ9AQmnYmv7tD1qj6Jl9TGXilSHnJ/3LVMQ9QoNMPIFO12ljZ0nVwJPks3tXblbM0UC1lNpOaWBxeLx7UxwMBWGNqY3Qt/kaCfW5CoMRh3M9tpbPMaquOK7ZiT8EOq2vV7RucuZls0AACx90Wvcz0SaLy1oDhBDRNxyVkzFsp0XDM0veYyzDo0EfH4KiZj+0awNa5zgMpdEAwbG+ohdetxOPb7kDeAZsrgbi14GqTs/FmiSAS9puBNw46xEyrungS6JElaDA7nOMF5azoLn4LPyxiqZv4m3aJuysw2c0xBrVc0H8Ilo18PisyCZiDMxodVtd4R93w1Nt8rAGt8OdlO2NSZ2YIADvesAZ6+KlOdK0jWNXKmzGYPZ1QkZqVWP3WmfjZW1HZbuGFd/HWy/AALWTyRucBc+ig8rZ0/GZl+yKnu0KUxeajnR5EwjxuEd2YDoBAgxEX5LSB4gkwOc29SrDCbJZXouJcC17e5luARIzWW8LcnRLOlFWc6o7ArOaC0Ng6S6PVOVdgvY0vqPY0DxJ8BA1WnwGCdRpVBWqsL6Vi1pBLgYDXXIyk6QoOI2thajIcczeQY4kHxAsU57xf4KDjJfpjnuub+HD5onPPOPQq5qswmmWsPI/VQq1Cn7nbHxaPzWlINSL2iQ5suDpIjgHW8xxS3UiOB80qnTcdAT4CVqxUKD0l1Q/FG6mRqD6QiE+CAF5krtE2GExEnwCcNBwF2n0KXAch9pyR5+aa4o45oAs9l44U3S4SOhgrR0tr0nmzoPJ1ligVLwFRgeO0kt4gcVOUbNxdG1fWa0d57QOZcAZOlpS9VWM2vhzBzARp3TI84Tv8Aa9CP8Qeh/JRaZUmu5whVUE7Yo/j+B/JJG2qPB49D+SKYcEotB6fkk5TooT9u0Z1J/hKbqbfo5YAM/iAgj1snTBteCxyjjdBUv94Gcnfyj80EtWO0XlR1SYDbWEjLIlpJNyNC1oHM1DwCR2lTXs7gad2D3Q+Gyfx/sxMWkngggtfJ+Iw4c9sVizU7Nwa0lxYW+6LnKCegy54uOFlSYvZJe72e8Q1oJFgXPrOqWk+yzIQdC7xsEFtZaVUjPxW7tj9LZjmvD2UouA4AtJMPpkFploa2A+bAm3IzXjYNQT+zaDkAFmlrXBtHMYzcSawHAFoJkQggtPO6XAlhSd2PP2W8SBQDrmDAgNy1cjYz3cHdlmOhvFlFdgcQ1znNFQNDjAk6TIGvJEgsyyt+ENY68i94Nt1KrS3sHNJNzmaRHQHy1Cz9N2Kc4OzikYA7jiJaJiQLT16I0Fb5G0SWKKdlnhX1iQDVqG/F7lrRsZhHezHnFR/1OiCC5ps6Icofp7NpAewCB+Lvf7pUykSAGsc5jRoGEtHoLc0EFO2acU+yur7Eovfnqt7RwJP7Q57u1MG0+Sl4bCMYIY1rRrDWgD4IkENt9sEkuh/npKMM8kSCAEQCJifEfmlCnCNBACHUwPa480g0WH3G+bQggiwCaReGn0sE41tv18kEEAyPiMBSOtNpJ5iPkort36Jnux4E/mggnbBpAOwaEEZTPPMQVEO69OSS5/hLfyQQT3l7Fqhl27jRo53hA+acO7rOLnD0j5III3kGqAN2qf4n+o/JLO71L9/1H5III2l7Hqgf3fpfv+v9E1V3bb7rnDxuCggjeXsNURxu5++fT+qCCCN5B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data:image/jpeg;base64,/9j/4AAQSkZJRgABAQAAAQABAAD/2wCEAAkGBxQTEhQUEhQWFRQXFh0YFxgXFRgXGBcYFxoXFxgaGhwYHCggGBolHBcYITEhJSkrLi4uFx8zODMsNygtLisBCgoKDg0OGxAQGywkHyQsLCwsLCwsLCwsLCwsLCwsLCwsLCwsLCwsLCwsLCwsLCwsLCwsLCwsLCwsLCwsLDcsN//AABEIALgBEwMBIgACEQEDEQH/xAAcAAAABwEBAAAAAAAAAAAAAAAAAQIDBAUGBwj/xABFEAABAwIDBQUFBQUHAgcAAAABAAIRAyEEEjEFBkFRYRMicYGRMkKhscEHFFLR8CNigpLhFRYzU3Ky8ZPSJENUY3Oiwv/EABkBAAMBAQEAAAAAAAAAAAAAAAABAwIEBf/EACcRAAICAgICAwEAAQUAAAAAAAABAhEDEiExQVETImEE8DJxgaHB/9oADAMBAAIRAxEAPwDsqCOEIWiQSCOEcIGIhGlQhCAEwiSoQRYBQihKQhFhQmEcI0EWFBQiSkSLCgoQhGgiwoKEIRoIChMII0SAoCJKQQKhEIQlIIAQQihLKCdioRCJLRQiwEIoSoQTsVCCElOEJJCdiEQiIS4REIsBEII4QRYUWKEI4RgKVlhMIQlQhCVjEwhCXCEIsBEIQlQhCdgJhFCXCCLEIhCEtFCLChMIoS0SLChMIJSJFioJElIkgoJCEaJABII0EwoJElIkWFBQihKQRYqEwiS0SLAQQglFJTsQUJJCWiKLAQUhLKIp2IQjRoJ2KiyhCEaCkXChHCCCAAggggAInkASbJGIrBjS5xgBYfbmMdWJ7zg3gATA9OPVTnljDs3DG5dG6DgUcLlm7G+FShiX0sUS6kT3XnVp5zxH5LqTHhwBFwRI8CtqSfRlxrsOEUJSJMQkhJSyURQISo7MZTdYPYfBwWC333mqYeq6hUk06gORwBEA+7LePmo2Kr06FBj8SWUmZRlZmgkngPAKEs1OkiscVq2zpoIOiCwO4O2hiC8teck92SQTFrA3LVc7Y29UoS4gZRe9gRxuj515QfC/BpURWaob2062HFWke9cOGpYRqFSYPeOsx577qo95rgL8TljQ3HRaeaKdGVhlVm/QTWExAqMa9swRMHUdDyITheJiRPKbq1kwEputiGtEuMDnwHieCqt7NkHE0MrX5HMcHgkS05Zs7pdZPezbJo4ajTr1j2zmgPDAIzjvEwBxNrcFKc2nRuMLN/RxlN7nMY9rnNALgHAkA3BIGgKfXI909u4bA06letWdWxVcmWNElrGEhggC02ueY4LSbF+0zC1nBlVr8O46GoO4f4hYeaomYaaNuUSQa7bd4X0vqlosVBFEjKocdvbhqTi1ziY4tGb0Av5ockuw1b6LxJKj7P2hTrsFSk8PabSOY1B5FZ7bG8tali2YZtJpFSMtSSYkEkuFgIjmiUkkOMHJ0agpJWCrb8VmYtmH7Fz/AMTssCObSDdWe197zQaHdnnB90G45ydFj5omvhkalGqzYm2GYihTrexnE5SbggkH5IKmyMas0ko5XCdsbzY2o4V6eIrMgzDSAwAcMmhb4yeq2+6n2m0K+Wnif2FaACT/AIb3cYPu+B58ViMlLoq4tG/QSKdQOALSCCJBFwQVzbeXbOOZWrGalKgwlrH5MrM1455xBBkwCUSkkKMW+EdMlAlcg3Gx7mYyk+tUdUztNOTYB7y2HAaCcoHmukbw7TbSYWz33CABqBxKz8i1s38b2oq9vbQzkgGWiwHPmVnsY50lpJLdOWtkdbEEQeNhfS/gmnS4dDB5XJNz6/Bea5tu2egoKMaRGxODZU9oRAMRpI01F+K0u6e1+yaKVV3c0puJkCPdnly5KlxZFpFhpA4qI/HugZZE3+kRpxVYZJR5IzxqR07C7Rp1HOYx4Lm6jjGk31HUKSVyNu0KjCDTe4EE6X4x5KxxG9rsRQdRLgHxGYEtzaRBHHXQroj/AEJrkhLA74LXfzbD8vZ4eo5h1c9hg9ACPKyh7h741azHYfFd3EtltN5actXlMe8LTz15gV+0LC98rZk8YH1WQcHOe05iHSDIMEGeCxDO23ZWX86SVG8qsdXrvZVBJ7MkgaZ2lt2jyPqkbz7LpYqk5rpcDBaIBIc23H6Ka+iQ6k4GXZo/hcwg34mYPkq3e2vUZRJpHraLTqRzBjTqVzqXNorXgnbq7No4OjTuTULbkgAXvpwCm7wYWni6RzZXMbpLWvBJF7O+a51s3bNZ2sOPNwzWHQ2AWywdF7qcVaji59wGhrQwcxA+aHLkTxUjNbv4UUqlWm32XXAPDLaw5X9VeUMHoBrN+vNOYTZ+Qlz39ofdJaG5RxsLE8yp+HeJkJydu0EY6qmSaGPNIAA2OvxAgc7Kr2l2T4IJDnDuuBIcHa6zmnwT+1ngXnhbhab69fkqvZzBUqEOkgzBuDE2vw4eiIyaMygmXOC2njWtZTd2dUTBqkGXNJtIBs4DiuWfaXi8QMTlL/2TSS0jW5HtdeHgul4LZ9Vj2tJPY0yan1a02vDuPLwXKd8MWatWOMxFo5LoxtylbItaqkabZ2BFOk2YLnAS6ADe+p4CdFEr4TOYcJB4T+pVnRr08jW04qFrQ3umQCLd52gPRJax51c1vRjb/wAzp+SzymU/BFOrXoNFDDV302PHIOLLD2HOHdFtOpV1jd9qooimZa8RFRrrmOYIg81WNwwbDmkl40lxINoi+gvwhUu0nZi1wNjbqCDeeSNn4Eoo2G1d9RiKZptIptc5jCZIqAvIbB93KXGJBtadbRDhm02dm11NpIiLlzj+9Gp8SsPUhz2sB1j1GnnI+C0FPFHDtJFPvkXcZPKbz4rcnZlRrhFlsAYjDOc6nVApEkuaIbJ0nvakARwVr95eC+q6S8wbnlEDkLWnqsth8bUeQDoTeJ4c+l/NaHbeLDcO95MWv46wFmbcqRqEFG2Z/FbzYitiHNo0RaMzjwnr1vYCSpVTFksqtrVIe2kHANAkknKBckRxuFS7t1RTY6rUEueSYjgAQLeZVbtWjUcBijlDKrnQAbtykiI8AtaoORBx0WDqoHJtRwHkBYIKmIqe663DXRBWr9J/8F5ittyC06cBGipHYozIEKU3C1H2axzj0aSfgFM2hupWpYZ1eoMskNDT7Xem8cNB6pRcFwalGT5Nh9l++rqRGFfek8zTJ9xx93wceHM9V07EbQL2lrmtLSIILZB8ivOWzDDGZgRJIB0mOR5iy7Tu/ie1wtCq93efSY53+ot73xlQzuS6ZvFGL7Rn9s7MNGuOzltJ/ebf2HN1HTnCnYeo55LnuLnukuJPLTwCXvVU9mmy59o9I0+aZ2XSytMnvESeg/RXNKTaOiMUuSe0/wBeiKpa453nzTRqANk+PkP0VJwVBzyCYjTmB4/risJDbIuUuYZFokBUeFqGXtiwNuVp/ULc4nDQyw90rnVHFZalWQILusW1PVbXRngVWxEVMknKRJPHug6foapqs85hkc0chfgAZv4FQ8dihJaCLg/0B9AjwOJDmg8TFjwkiBHmtpOrE6LuttMHDVajjFTJlg83QAfiSs5uzXNTFQ6e73rcI0nxVy7dvtmua20ix6yYJHJObqbrOpYnOXZnGASLBsRa/wBVqLgov2Ye1r0bqvVaxjXgz3m/Ej6FZrejFghwiOYnhcWE9Fd7cpBjImxc3U2Ed4+sLne3caX1HBkRMeOnHj4qUU7N0XO5GDHaPqOMsANjcBbyoGgZuLhw5LObI2caGFeT7btRyMA/VRtl7W7Wg0g95k03jjLdPVsH1Q1fIN80XGIrCbeqb2cwvdA4qmdj7wedlabCx37WmBaXEHwyun6JqJlsn4+lmBaDFr+Fp81W7DANRwaNMw8rxfzKdxuOyg8SSQJ+o8Fntm7cFCu81CS1x15GfktamdvRt94MSKGEquJhxbAPWJXB6U16wLfEk28T05Le/aLt7tqQZRgtnvEH2QOfjZc/wNUtDnsEhsNNjF7+tl0YFUWyc+1ZrNj1g2jTa0wBPzJ+qdqY+LSslhNrEd02A087pyptCfVDxOx7pmko40ki8SbJO2KRaGub73tDnyI6rMV8U4XBvw+Y+K3m9bWsy6AgB0TcSJiEnHVoLTMftB4YWgX0IPOb2K3WAp56LX8xIB+K5niHZquYg5JmOX9Ct/u996FJo+7vLDdplt2m/P8AUp5o1FBjbbLfC4cgmR+uvRV+KpDFYhlBhmlTOesRoRbu+J08J5JzG08Y9pDaRpM0LnkTe1mi51V5uzsdtGgIBLnd5xOpMmJ8houe9VZZK3Q3X2HSGGxYa0CoSGtN/Zd3mmOEAxZVOK2U3+y6Yb7TKbarePeAzn1BcPNbHE0pY/vEAhp4e5mbHh3gfJV1DDNdhGsEQ6iB4SzRJz4Q4rlmP2jgKHaOLWhoMOgNEDMA48eZKCL+6dfEBtVtZtJrmtyscJIa1oa0nqQ0HzQVuPZin6Ogtwoi4aPC/qoe3NlMfhqzXS6GOcIEXaC5sW4EK0NMfnw68FA3hqltB4YJqPHZMA0L3gtE9BMnoCuNXZeXRj90dksxWyaIIbm/aFpi4fndxnQxB5q+3JxzauHbTjK+j+ze2CIj2TbWR8QVY7tbEZhMOyiwnugyZ9p7oc5xExrw4KLsPBilWx2X3qjX8OLM3zJVZyUticVVFdimB1UkkxMTyAPx0Ul+HIki7evh8Uz2AaXCbkT8x9U7hcSCIm44eFkqNWIw9B9RwBgM43knoBwHDr5rT4Shw4BZ6nXy3U3B7Qh3T+lvimJ2yTvjj+xoviZix4HoOq45Wxckmbenz5mQtP8AafvCS8U2RbvHwusM+sC23K0cILrwunFj4s55ZK4GnYyXmTBk3K1u6+HzltrEzbi6I+oXP6jiXdfHp+vVdT+zaMjNRr5m30VM8aiZwytnScNhQKcCBaNBrH5kpdDBhrs09NNE7RpkE+HzTZuDDtDOsaLiLXZlvtExgbREGSXHjzEW8PqsZufhDWxLLS1pzHwHj1hI3t2v21ZwBlje6DwIGpHQkT6LT7gbHqspmr3WioIbIObKDM9AT8gm/rEtFF5tp4ZRdJtDjJnoB81yjCPrUGVsZTMsbVZTqMOjg4Og9CCWwf310ze7DRQe95zODHBluNjPK0Aqm2durVOzKtMuh1Zjn5IEEkBzZMSDYei1jkox5IzjbdGXo7cFUZmkaXBs4Hr68Fe7o40HE0w/jIHOXAiDPC+ngsLufgBVrND7AOLnzwFMF5txd3Yjquhbn4trq1bt6bDU7JtYHICWuzDNHIxUbpyVMkFF0hRlcbaEbaxoFSGkGJnp9NFntqUu0pte1wyPcWgjWW66aCQfRWOytluq4vEDK3KyhUqFrvZs2ALX1d8E5vts/wC60KGT2HGTANnBvXh3jyWa+yS8gnSZl9qv7OkBNyb9QB+arcK+tQYezJLal3M9qm8fvMNnEc4kcITz2Gq1sn9ErYYrYBaGFjTldTzNJEAhgv8AAFX20VE2t3bMhsbZf3mt2Reyg9wlgfmyucSAGg3gmbSruv8AZ7jW6MY8c21Gj/cQrTdfZ5OLa7K0PbeXW4Rx+QXTO3bAzET46KOT+iSf1Kwwxrk45S3TxtJ7XuwznBjg7KCxwdBmCA4q23uxNgHiXE3nUHkecLotXa9FpvVaPMfRcm3vxYq1XuboHH10HklDI8kufASxqC4LT7NcDTqVXuqNDi29ObiQb+JEjwlbnYByB9D/ACnQNPZM5fOxPmqDdKjTp4OiNKgJqTlJu4m1hJGWApv34Nx8Brx2tE6tIzOpkSRbg3j1U8j2lKv8o3FapM0WIgsdItCKkyAI0gQZ4JtxceHd4wTPlIhR3isCRTADOGYSfUOHyUuNeyvKl0Tsz8hZmBlpaCWmwcZOhvoPRVlfZIc0NNR4i4LSRfXrPmirNxUGHMn/AEj6uKRRwmIPtVnN6ZGfmUW/YJJPofo7OytDRUqQBGo/JBD+z3/+oqfys/7UEr/TXHonU3E/ig3HdiOhtzVfWw9d1ZtRzmObTzZW5HWLoBd7V3ZRlHiVaF/MW0sZPpCJ9QxZhI6kW9Uk6M0RX7RqgwKL3dQIHxKhYP7z21V5pNAe1oguEd2b2kkw74BW4qgcAOBtyTjHCZHimpCcTObwty0zVPuxI5jQhY+ltGILTIPsn5jxlareuO/TaCQf2hM2AjKQI1MkHwBXLamMNG4uzNcelxyK6YQ3X6S31fJr2bTJNzorfBbRkAfJYajUa7vB4cCJgAzfmDorChjHRDRl66k/ksuNG076Iv2hUnDEZtQbA9ePwWZw2YyACYHhxkyuv4zYgxWDpVYDbd4k/g7hgczE9FhX7ObTJFjJ10/5XTjzVGmc0sO0rTM7svBTUBOgK2Ow9r9jUjKMp+EEEfJRNmbIqVHBlJsk6GREakzwHVaDaG5VWjSc9rm1HNbmLRINokDwEnyWMuVS4N48eprsNvvSiKgLY4/iWd3i3sqPlmGa7KbF+XgbQOQ6rJZwSBlPidFs9gYV5pgtoh4LvaIYYgdbqD+vLKpLwUW6GyqFSo44l1m6NkjM4GCCRysY4yup0KzHDuaeEBZHF7tlrRVoh4xHadoWtc1rZMZhMiAb2VvhaNVwb2gqscRdvaggc7tssZKfKY03dMLes5mUqQmKldjTHIkZvgCfJXYIER8tFk94abzVwlFsy57nAl/4WvkzraQjOwMQT/inzc79QlSpcgn2YvdjBh20nU47rn4gGODQKrfMyQtdu9s0CpXc8d9jsnE2cynfXQ9mfVZLeDZ78HWpvNml5eXidHSHgnpMrWYHZtShjKLnEObUYRIdZz2h5AvzaR6K0vtTTJ/6VTF7pYP/AMZXnQYV4PXM4xPp8EW9tBtbBsaQ4ltEvaY0LAxhHjLvgqzd/E1nY2rUo95zCJMgB2UwReJBn4q+3lpPpYfFAB2X2g6QYY8tcRGujvgh9oXhnL6uEbTfh2zAfTpPceRe9wPgIAXT9rD/AMFg25ry7wIdH1eBCxeN2Q+tg6VZtIw1pDnCD+yzHIY17pdHh4Le7MArYSk0syhnZkEkaFuQnoJI15BVlKzFUSm7Iw1iaTXEaF4JMi0y66eGzaN4psHWAo1Ta1FrAXVWNng6o1v/ACmqe8mHJgVWnqJ+cXXE1KzqTRYMwbbyGEWI7oEQuMbV1c78Ti7laZC61V2/QEftR6Ej5LmG1aAdWAkdn2obIn2SdfRX/ntN2SzdHV9mMilSj/LbGv4Qo+1cDndSewsFSlUBl4PsOGWo22mZp9QEk7wYewFQDh7LoHwsjdtuiImow+AJ+ih9rtFuKLAENsB1sP6XQdPRVtPa+HzFwqai4JdFunBSWbRpu9l7T/EPIRqlqOyTk6pNRpIsYPCQSB5SChntf6/opuszO2HfCR9UqHYtzP1+igmWkAQHaeCCYE2T/wAIiCdTbpr6oCp0PonWCb6JGRqm4GRJkazM3veeKXlESlZxMXn9cUwzODdwPHw9ALeKAEbZwrDQcYkkZD6ESeViuRv2Hnw+LfwaQ1saZjd3wDfVdQ3ixThg602sDPiCDp4LHUqwZs2iDrXrOHjGfXyYF0RbUbRHW20zI/ZrgRVxrGVBma2XEc8oMA8xMLqu0N0qDyXCafRlx/Kfosh9mGDnF4yoNGQweJJ+jfiulMeSNI8J+qP6Z3MMCqJVYnZ5p7Paxjpu5wJaWyHSQCDcFYzYeyRia4pvnLBc+DFhFhykwF03G082GeNSJ9Y/qs3uThgDWfF5DR8z9PRZb4s1HtotsDsPD0XZqVMB0RmuSByBJsPBP12wyoY9lrosDoCZ56qcGpL25rHTko2bOOYSnmgxf5rpe7Qy4ZgDXWmbRJJm3MXCxOJwXZVKjRYNc4CeXD4Qui7PpxSpidGN4/uhWyvgxEddVyuDYN5vwECbpxw52SWCD06yT6kpSgbKas2cbS0JbQqkHkXOoD5SPNWdSlI1iR1/XiOKzeIxpbtJh1BpmnlmPaLSHE9XNDfMLUGp+tQtyTVGYlXtPYratI0yRBM3EgGIEXsPzVTuVi5b92rH9rh3d2SZLBYGek5SOUHir7EY/K4CWRxl+Vw524rLY6ifv33kEdmym95LQ68NawNJy6kuJgE+ytY1fDFPhWSNkbPy0BUpWc99VziGF5LS94FhxgCPAK6xzAaNJzpMsc054aZjugg8e8bdFndyNu1n0MpoFzWHKx7TZ/F08Q4E8oV87H1TrQP8w4+KctoydiSTjwVP2b1Q+lVoFsub2jHDm1wJaI6mfRNbjYgk1sLkBf2bg0l2V0GHAEHhMHpmCyeLxGJw+LqHDPdhi+wqENynmCXS2JJueauWbJxNSp94q/4liC2HNJA9oguPdIMFo8oXTKkrIK5N0WW0mVHVhNHD06zJDm925dBBIgjS4gjVR8Rh6wnP92j8MAXHK31UartHGtBPYtAk6UXCesHRQKu2sVzyn/42j6KVSbLx1SE135TekJPLTxtKqNpPiZAEPaTr3eEfFWlXb2IIgut4R8lSY/ESCSHOJNxlMGYPzVsSfkllkq4LpmIA9uiDOhdnFjeYzBSaGKa493DsPQF//cs3g31T3nWBHsmZEeKnNqc2ZvX6FEoBGfBsMHRou/xadOnb/N18s0qY3A4TUFv/AFI+qwLqJPTkjAAAnMW/uyTHPr4KfxN+SnyL0dCcMPEdoPOoT63Rg4a8upk/6p+ZWU2TssV7tL2x+JlulwrFm65JI7SI0MAz/wDaQpOCXbKKTfguR91/9j0agszjNk5HlvedEXsJkA80EtY+wuXo6E8XHh4/rglsaeOnX9WRZeR/NAs46R1KkaFAaxJujps8p9UwKhHs243EHrqJSiXH3dDe+vhaCkBk9+dsCn2lI8cMX3Ojg4geaw+9BqMwuy5GVoouqB3Oo4tJnqA7TqVpPtMwsOe8WzUxNuAJFvinMXsh2I2FSETUps7RlrkMLrf9O3ou3G1FRf7/AOHNO22iT9kdRrsLVcG984hxcQJ91pHwlb1xXM/sVqk08S2bBzHeZDh/+QulsafNR/oVZGUxO4JktjAaTwQT/wABZ7dimBTeR71V58pEK+xjsuHJBiA4ukwIAi/qqDdR4dRkGRncQRx0RNVFGYO5MuR+iinohn0mx5WRNdPCPH+ijRUoN68A0BtQAZnyDfUiwKvMA6abDwyN+QVFvE2XidI+Q/5T+6eM7XDA3s4sseDdPCxVpr6onF8su3JNR4AkgnhZpcfQJLqTZaTqLAyeOqcJhRKFDjd1KFaqaj+0zXB7xZrBkQBpAI5FWlHZlNvCernF5Pm4lStUBrxWnJvgSSXQ2abW8AFD2nQqFhFINLjY53Fojyab+Knk9ETWwL38Afkkuxsx2727+Lw5ID6LaRLnOb3ny5x1EgRAjj4rRjCuOrh5Nj6qRia8e66BqbCBzuUTK7YjPMcSb+pWpScuWKKUeEZzHbmUqoIe+rl5Zrc+Mqbg9gCmxrG1KgY0ABpINhpcq57QG0/RN1azgDlpudHIs/NG0nwCil0Njd4vAJkDWXOiU1X3boNdk9t0S4BziQOHFSGYgOs6ZgS08J4dU4xjZsAJ1IEE+PNb2il0Zak33/0Urt36RJmnAFoJN/R1vNKbu9h7fsh6u/NXRaieVO5eynHopTu/h/8AKA/if/3JLtg4fTsgPN0+V1ckhJc5Gz9hS9Gaq7rUtGhw5d4R8ii/uq3/ADHfyg/JaUBIAWlOXsWiKWhsR7BDK7gOQFvmlf2VUEnt3T0Y2T481bYhxA7ok8tPoo78VzaRflqlvIaiisfsmoTJru9P6o1Ydufwn0QRszWqLCpYd2PlHwRsM+KgHE0zE1WA9HyPSQD6JX3hoky506Q1xHwF+azTETi28z4x9UcePqoFbaYbbK617w0eriFAG8QnRkcD2rZ+v1RqxWiD9pdCcIXRcA+XdLh/tV5sfZ1NuHoty/8AktbM3giSJ6klZLfParq2Fe2GgCXEtc42yuBvlA481NZvNVbSZFJo/Ztucx90eCtrLRJeydrd/wCxQfZ277rtLGYYAkGQ0AjSm/um/wC4+fJdTL7XsuG7b2vUp7QbiwAHlodYW0NN1jxLVrKe8tWo0ObUOU3EAD5KubG5VL2ieKaVxNtvV2hwFUU9ZAdxJa6xhM7tYQ0sLSYdYl38V/kQoGwsaXYHFuqOJ7zAJM9Vl3V+azKDpKxxkk2dKDwOPx+SMvA1XMu26keCk0dpPbEOcADMZjHop/EbU0bbatDtKZAJ43UTdekKFBzXOAh5JM5ReNZVMN5akQQ0+V/mnMZtKswD7uxjjUic5gNgG+vhzWlBuNCckma/PNwfyR9oqvAY49m3tjSD4GbI6WzxiYMJ4bTpC3aM/mChTKkwvmyLMIm4uoX9sUdTUZ6/ko79uUJBFWIMkBvtTzkFGrFZbEAkGASNEl5zNcADysS3TkR8wqV+8tEkjM9v72QEeU/knWbcw4vmJP8ApN/ID6J6sLQjHBzA1uUGbnO51S2sA6k+ii4fFFri3RvutEWiZAJn9BT6m2aDxHaRIi7TefEJlm0KPdDKjWhuodTm3IG31TV+gHfvLnTAkjXL7X0BHNV5xGIBgeybHPI46DICNLKezG0M2YVmyeHdF+J0Uv77S/zGT/qH5oAbZSqDlM8Brw4z6wpIfI0J8R8uabGJpm/aN/mCAxLLgVG+RH6KVDH2OtZJqtDhBuOR6cwjbUB0I+B+SN1/6JUFg7MnRJaxE5364JJdpdFDtjhRAWTYdrxRFx8kUA4QkuCQXprEVSBZpdzAgfMhFDHczefxQTIosN8o9B9EEAR6eFcCIqZejWMaD6gn4pvH08jSSH1OjXOJ9AQmnYmv7tD1qj6Jl9TGXilSHnJ/3LVMQ9QoNMPIFO12ljZ0nVwJPks3tXblbM0UC1lNpOaWBxeLx7UxwMBWGNqY3Qt/kaCfW5CoMRh3M9tpbPMaquOK7ZiT8EOq2vV7RucuZls0AACx90Wvcz0SaLy1oDhBDRNxyVkzFsp0XDM0veYyzDo0EfH4KiZj+0awNa5zgMpdEAwbG+ohdetxOPb7kDeAZsrgbi14GqTs/FmiSAS9puBNw46xEyrungS6JElaDA7nOMF5azoLn4LPyxiqZv4m3aJuysw2c0xBrVc0H8Ilo18PisyCZiDMxodVtd4R93w1Nt8rAGt8OdlO2NSZ2YIADvesAZ6+KlOdK0jWNXKmzGYPZ1QkZqVWP3WmfjZW1HZbuGFd/HWy/AALWTyRucBc+ig8rZ0/GZl+yKnu0KUxeajnR5EwjxuEd2YDoBAgxEX5LSB4gkwOc29SrDCbJZXouJcC17e5luARIzWW8LcnRLOlFWc6o7ArOaC0Ng6S6PVOVdgvY0vqPY0DxJ8BA1WnwGCdRpVBWqsL6Vi1pBLgYDXXIyk6QoOI2thajIcczeQY4kHxAsU57xf4KDjJfpjnuub+HD5onPPOPQq5qswmmWsPI/VQq1Cn7nbHxaPzWlINSL2iQ5suDpIjgHW8xxS3UiOB80qnTcdAT4CVqxUKD0l1Q/FG6mRqD6QiE+CAF5krtE2GExEnwCcNBwF2n0KXAch9pyR5+aa4o45oAs9l44U3S4SOhgrR0tr0nmzoPJ1ligVLwFRgeO0kt4gcVOUbNxdG1fWa0d57QOZcAZOlpS9VWM2vhzBzARp3TI84Tv8Aa9CP8Qeh/JRaZUmu5whVUE7Yo/j+B/JJG2qPB49D+SKYcEotB6fkk5TooT9u0Z1J/hKbqbfo5YAM/iAgj1snTBteCxyjjdBUv94Gcnfyj80EtWO0XlR1SYDbWEjLIlpJNyNC1oHM1DwCR2lTXs7gad2D3Q+Gyfx/sxMWkngggtfJ+Iw4c9sVizU7Nwa0lxYW+6LnKCegy54uOFlSYvZJe72e8Q1oJFgXPrOqWk+yzIQdC7xsEFtZaVUjPxW7tj9LZjmvD2UouA4AtJMPpkFploa2A+bAm3IzXjYNQT+zaDkAFmlrXBtHMYzcSawHAFoJkQggtPO6XAlhSd2PP2W8SBQDrmDAgNy1cjYz3cHdlmOhvFlFdgcQ1znNFQNDjAk6TIGvJEgsyyt+ENY68i94Nt1KrS3sHNJNzmaRHQHy1Cz9N2Kc4OzikYA7jiJaJiQLT16I0Fb5G0SWKKdlnhX1iQDVqG/F7lrRsZhHezHnFR/1OiCC5ps6Icofp7NpAewCB+Lvf7pUykSAGsc5jRoGEtHoLc0EFO2acU+yur7Eovfnqt7RwJP7Q57u1MG0+Sl4bCMYIY1rRrDWgD4IkENt9sEkuh/npKMM8kSCAEQCJifEfmlCnCNBACHUwPa480g0WH3G+bQggiwCaReGn0sE41tv18kEEAyPiMBSOtNpJ5iPkort36Jnux4E/mggnbBpAOwaEEZTPPMQVEO69OSS5/hLfyQQT3l7Fqhl27jRo53hA+acO7rOLnD0j5III3kGqAN2qf4n+o/JLO71L9/1H5III2l7Hqgf3fpfv+v9E1V3bb7rnDxuCggjeXsNURxu5++fT+qCCCN5B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descr="data:image/jpeg;base64,/9j/4AAQSkZJRgABAQAAAQABAAD/2wCEAAkGBxQTEhQUEhQWFRQXFh0YFxgXFRgXGBcYFxoXFxgaGhwYHCggGBolHBcYITEhJSkrLi4uFx8zODMsNygtLisBCgoKDg0OGxAQGywkHyQsLCwsLCwsLCwsLCwsLCwsLCwsLCwsLCwsLCwsLCwsLCwsLCwsLCwsLCwsLCwsLDcsN//AABEIALgBEwMBIgACEQEDEQH/xAAcAAAABwEBAAAAAAAAAAAAAAAAAQIDBAUGBwj/xABFEAABAwIDBQUFBQUHAgcAAAABAAIRAyEEEjEFBkFRYRMicYGRMkKhscEHFFLR8CNigpLhFRYzU3Ky8ZPSJENUY3Oiwv/EABkBAAMBAQEAAAAAAAAAAAAAAAABAwIEBf/EACcRAAICAgICAwEAAQUAAAAAAAABAhEDEiExQVETImEE8DJxgaHB/9oADAMBAAIRAxEAPwDsqCOEIWiQSCOEcIGIhGlQhCAEwiSoQRYBQihKQhFhQmEcI0EWFBQiSkSLCgoQhGgiwoKEIRoIChMII0SAoCJKQQKhEIQlIIAQQihLKCdioRCJLRQiwEIoSoQTsVCCElOEJJCdiEQiIS4REIsBEII4QRYUWKEI4RgKVlhMIQlQhCVjEwhCXCEIsBEIQlQhCdgJhFCXCCLEIhCEtFCLChMIoS0SLChMIJSJFioJElIkgoJCEaJABII0EwoJElIkWFBQihKQRYqEwiS0SLAQQglFJTsQUJJCWiKLAQUhLKIp2IQjRoJ2KiyhCEaCkXChHCCCAAggggAInkASbJGIrBjS5xgBYfbmMdWJ7zg3gATA9OPVTnljDs3DG5dG6DgUcLlm7G+FShiX0sUS6kT3XnVp5zxH5LqTHhwBFwRI8CtqSfRlxrsOEUJSJMQkhJSyURQISo7MZTdYPYfBwWC333mqYeq6hUk06gORwBEA+7LePmo2Kr06FBj8SWUmZRlZmgkngPAKEs1OkiscVq2zpoIOiCwO4O2hiC8teck92SQTFrA3LVc7Y29UoS4gZRe9gRxuj515QfC/BpURWaob2062HFWke9cOGpYRqFSYPeOsx577qo95rgL8TljQ3HRaeaKdGVhlVm/QTWExAqMa9swRMHUdDyITheJiRPKbq1kwEputiGtEuMDnwHieCqt7NkHE0MrX5HMcHgkS05Zs7pdZPezbJo4ajTr1j2zmgPDAIzjvEwBxNrcFKc2nRuMLN/RxlN7nMY9rnNALgHAkA3BIGgKfXI909u4bA06letWdWxVcmWNElrGEhggC02ueY4LSbF+0zC1nBlVr8O46GoO4f4hYeaomYaaNuUSQa7bd4X0vqlosVBFEjKocdvbhqTi1ziY4tGb0Av5ockuw1b6LxJKj7P2hTrsFSk8PabSOY1B5FZ7bG8tali2YZtJpFSMtSSYkEkuFgIjmiUkkOMHJ0agpJWCrb8VmYtmH7Fz/AMTssCObSDdWe197zQaHdnnB90G45ydFj5omvhkalGqzYm2GYihTrexnE5SbggkH5IKmyMas0ko5XCdsbzY2o4V6eIrMgzDSAwAcMmhb4yeq2+6n2m0K+Wnif2FaACT/AIb3cYPu+B58ViMlLoq4tG/QSKdQOALSCCJBFwQVzbeXbOOZWrGalKgwlrH5MrM1455xBBkwCUSkkKMW+EdMlAlcg3Gx7mYyk+tUdUztNOTYB7y2HAaCcoHmukbw7TbSYWz33CABqBxKz8i1s38b2oq9vbQzkgGWiwHPmVnsY50lpJLdOWtkdbEEQeNhfS/gmnS4dDB5XJNz6/Bea5tu2egoKMaRGxODZU9oRAMRpI01F+K0u6e1+yaKVV3c0puJkCPdnly5KlxZFpFhpA4qI/HugZZE3+kRpxVYZJR5IzxqR07C7Rp1HOYx4Lm6jjGk31HUKSVyNu0KjCDTe4EE6X4x5KxxG9rsRQdRLgHxGYEtzaRBHHXQroj/AEJrkhLA74LXfzbD8vZ4eo5h1c9hg9ACPKyh7h741azHYfFd3EtltN5actXlMe8LTz15gV+0LC98rZk8YH1WQcHOe05iHSDIMEGeCxDO23ZWX86SVG8qsdXrvZVBJ7MkgaZ2lt2jyPqkbz7LpYqk5rpcDBaIBIc23H6Ka+iQ6k4GXZo/hcwg34mYPkq3e2vUZRJpHraLTqRzBjTqVzqXNorXgnbq7No4OjTuTULbkgAXvpwCm7wYWni6RzZXMbpLWvBJF7O+a51s3bNZ2sOPNwzWHQ2AWywdF7qcVaji59wGhrQwcxA+aHLkTxUjNbv4UUqlWm32XXAPDLaw5X9VeUMHoBrN+vNOYTZ+Qlz39ofdJaG5RxsLE8yp+HeJkJydu0EY6qmSaGPNIAA2OvxAgc7Kr2l2T4IJDnDuuBIcHa6zmnwT+1ngXnhbhab69fkqvZzBUqEOkgzBuDE2vw4eiIyaMygmXOC2njWtZTd2dUTBqkGXNJtIBs4DiuWfaXi8QMTlL/2TSS0jW5HtdeHgul4LZ9Vj2tJPY0yan1a02vDuPLwXKd8MWatWOMxFo5LoxtylbItaqkabZ2BFOk2YLnAS6ADe+p4CdFEr4TOYcJB4T+pVnRr08jW04qFrQ3umQCLd52gPRJax51c1vRjb/wAzp+SzymU/BFOrXoNFDDV302PHIOLLD2HOHdFtOpV1jd9qooimZa8RFRrrmOYIg81WNwwbDmkl40lxINoi+gvwhUu0nZi1wNjbqCDeeSNn4Eoo2G1d9RiKZptIptc5jCZIqAvIbB93KXGJBtadbRDhm02dm11NpIiLlzj+9Gp8SsPUhz2sB1j1GnnI+C0FPFHDtJFPvkXcZPKbz4rcnZlRrhFlsAYjDOc6nVApEkuaIbJ0nvakARwVr95eC+q6S8wbnlEDkLWnqsth8bUeQDoTeJ4c+l/NaHbeLDcO95MWv46wFmbcqRqEFG2Z/FbzYitiHNo0RaMzjwnr1vYCSpVTFksqtrVIe2kHANAkknKBckRxuFS7t1RTY6rUEueSYjgAQLeZVbtWjUcBijlDKrnQAbtykiI8AtaoORBx0WDqoHJtRwHkBYIKmIqe663DXRBWr9J/8F5ittyC06cBGipHYozIEKU3C1H2axzj0aSfgFM2hupWpYZ1eoMskNDT7Xem8cNB6pRcFwalGT5Nh9l++rqRGFfek8zTJ9xx93wceHM9V07EbQL2lrmtLSIILZB8ivOWzDDGZgRJIB0mOR5iy7Tu/ie1wtCq93efSY53+ot73xlQzuS6ZvFGL7Rn9s7MNGuOzltJ/ebf2HN1HTnCnYeo55LnuLnukuJPLTwCXvVU9mmy59o9I0+aZ2XSytMnvESeg/RXNKTaOiMUuSe0/wBeiKpa453nzTRqANk+PkP0VJwVBzyCYjTmB4/risJDbIuUuYZFokBUeFqGXtiwNuVp/ULc4nDQyw90rnVHFZalWQILusW1PVbXRngVWxEVMknKRJPHug6foapqs85hkc0chfgAZv4FQ8dihJaCLg/0B9AjwOJDmg8TFjwkiBHmtpOrE6LuttMHDVajjFTJlg83QAfiSs5uzXNTFQ6e73rcI0nxVy7dvtmua20ix6yYJHJObqbrOpYnOXZnGASLBsRa/wBVqLgov2Ye1r0bqvVaxjXgz3m/Ej6FZrejFghwiOYnhcWE9Fd7cpBjImxc3U2Ed4+sLne3caX1HBkRMeOnHj4qUU7N0XO5GDHaPqOMsANjcBbyoGgZuLhw5LObI2caGFeT7btRyMA/VRtl7W7Wg0g95k03jjLdPVsH1Q1fIN80XGIrCbeqb2cwvdA4qmdj7wedlabCx37WmBaXEHwyun6JqJlsn4+lmBaDFr+Fp81W7DANRwaNMw8rxfzKdxuOyg8SSQJ+o8Fntm7cFCu81CS1x15GfktamdvRt94MSKGEquJhxbAPWJXB6U16wLfEk28T05Le/aLt7tqQZRgtnvEH2QOfjZc/wNUtDnsEhsNNjF7+tl0YFUWyc+1ZrNj1g2jTa0wBPzJ+qdqY+LSslhNrEd02A087pyptCfVDxOx7pmko40ki8SbJO2KRaGub73tDnyI6rMV8U4XBvw+Y+K3m9bWsy6AgB0TcSJiEnHVoLTMftB4YWgX0IPOb2K3WAp56LX8xIB+K5niHZquYg5JmOX9Ct/u996FJo+7vLDdplt2m/P8AUp5o1FBjbbLfC4cgmR+uvRV+KpDFYhlBhmlTOesRoRbu+J08J5JzG08Y9pDaRpM0LnkTe1mi51V5uzsdtGgIBLnd5xOpMmJ8houe9VZZK3Q3X2HSGGxYa0CoSGtN/Zd3mmOEAxZVOK2U3+y6Yb7TKbarePeAzn1BcPNbHE0pY/vEAhp4e5mbHh3gfJV1DDNdhGsEQ6iB4SzRJz4Q4rlmP2jgKHaOLWhoMOgNEDMA48eZKCL+6dfEBtVtZtJrmtyscJIa1oa0nqQ0HzQVuPZin6Ogtwoi4aPC/qoe3NlMfhqzXS6GOcIEXaC5sW4EK0NMfnw68FA3hqltB4YJqPHZMA0L3gtE9BMnoCuNXZeXRj90dksxWyaIIbm/aFpi4fndxnQxB5q+3JxzauHbTjK+j+ze2CIj2TbWR8QVY7tbEZhMOyiwnugyZ9p7oc5xExrw4KLsPBilWx2X3qjX8OLM3zJVZyUticVVFdimB1UkkxMTyAPx0Ul+HIki7evh8Uz2AaXCbkT8x9U7hcSCIm44eFkqNWIw9B9RwBgM43knoBwHDr5rT4Shw4BZ6nXy3U3B7Qh3T+lvimJ2yTvjj+xoviZix4HoOq45Wxckmbenz5mQtP8AafvCS8U2RbvHwusM+sC23K0cILrwunFj4s55ZK4GnYyXmTBk3K1u6+HzltrEzbi6I+oXP6jiXdfHp+vVdT+zaMjNRr5m30VM8aiZwytnScNhQKcCBaNBrH5kpdDBhrs09NNE7RpkE+HzTZuDDtDOsaLiLXZlvtExgbREGSXHjzEW8PqsZufhDWxLLS1pzHwHj1hI3t2v21ZwBlje6DwIGpHQkT6LT7gbHqspmr3WioIbIObKDM9AT8gm/rEtFF5tp4ZRdJtDjJnoB81yjCPrUGVsZTMsbVZTqMOjg4Og9CCWwf310ze7DRQe95zODHBluNjPK0Aqm2durVOzKtMuh1Zjn5IEEkBzZMSDYei1jkox5IzjbdGXo7cFUZmkaXBs4Hr68Fe7o40HE0w/jIHOXAiDPC+ngsLufgBVrND7AOLnzwFMF5txd3Yjquhbn4trq1bt6bDU7JtYHICWuzDNHIxUbpyVMkFF0hRlcbaEbaxoFSGkGJnp9NFntqUu0pte1wyPcWgjWW66aCQfRWOytluq4vEDK3KyhUqFrvZs2ALX1d8E5vts/wC60KGT2HGTANnBvXh3jyWa+yS8gnSZl9qv7OkBNyb9QB+arcK+tQYezJLal3M9qm8fvMNnEc4kcITz2Gq1sn9ErYYrYBaGFjTldTzNJEAhgv8AAFX20VE2t3bMhsbZf3mt2Reyg9wlgfmyucSAGg3gmbSruv8AZ7jW6MY8c21Gj/cQrTdfZ5OLa7K0PbeXW4Rx+QXTO3bAzET46KOT+iSf1Kwwxrk45S3TxtJ7XuwznBjg7KCxwdBmCA4q23uxNgHiXE3nUHkecLotXa9FpvVaPMfRcm3vxYq1XuboHH10HklDI8kufASxqC4LT7NcDTqVXuqNDi29ObiQb+JEjwlbnYByB9D/ACnQNPZM5fOxPmqDdKjTp4OiNKgJqTlJu4m1hJGWApv34Nx8Brx2tE6tIzOpkSRbg3j1U8j2lKv8o3FapM0WIgsdItCKkyAI0gQZ4JtxceHd4wTPlIhR3isCRTADOGYSfUOHyUuNeyvKl0Tsz8hZmBlpaCWmwcZOhvoPRVlfZIc0NNR4i4LSRfXrPmirNxUGHMn/AEj6uKRRwmIPtVnN6ZGfmUW/YJJPofo7OytDRUqQBGo/JBD+z3/+oqfys/7UEr/TXHonU3E/ig3HdiOhtzVfWw9d1ZtRzmObTzZW5HWLoBd7V3ZRlHiVaF/MW0sZPpCJ9QxZhI6kW9Uk6M0RX7RqgwKL3dQIHxKhYP7z21V5pNAe1oguEd2b2kkw74BW4qgcAOBtyTjHCZHimpCcTObwty0zVPuxI5jQhY+ltGILTIPsn5jxlareuO/TaCQf2hM2AjKQI1MkHwBXLamMNG4uzNcelxyK6YQ3X6S31fJr2bTJNzorfBbRkAfJYajUa7vB4cCJgAzfmDorChjHRDRl66k/ksuNG076Iv2hUnDEZtQbA9ePwWZw2YyACYHhxkyuv4zYgxWDpVYDbd4k/g7hgczE9FhX7ObTJFjJ10/5XTjzVGmc0sO0rTM7svBTUBOgK2Ow9r9jUjKMp+EEEfJRNmbIqVHBlJsk6GREakzwHVaDaG5VWjSc9rm1HNbmLRINokDwEnyWMuVS4N48eprsNvvSiKgLY4/iWd3i3sqPlmGa7KbF+XgbQOQ6rJZwSBlPidFs9gYV5pgtoh4LvaIYYgdbqD+vLKpLwUW6GyqFSo44l1m6NkjM4GCCRysY4yup0KzHDuaeEBZHF7tlrRVoh4xHadoWtc1rZMZhMiAb2VvhaNVwb2gqscRdvaggc7tssZKfKY03dMLes5mUqQmKldjTHIkZvgCfJXYIER8tFk94abzVwlFsy57nAl/4WvkzraQjOwMQT/inzc79QlSpcgn2YvdjBh20nU47rn4gGODQKrfMyQtdu9s0CpXc8d9jsnE2cynfXQ9mfVZLeDZ78HWpvNml5eXidHSHgnpMrWYHZtShjKLnEObUYRIdZz2h5AvzaR6K0vtTTJ/6VTF7pYP/AMZXnQYV4PXM4xPp8EW9tBtbBsaQ4ltEvaY0LAxhHjLvgqzd/E1nY2rUo95zCJMgB2UwReJBn4q+3lpPpYfFAB2X2g6QYY8tcRGujvgh9oXhnL6uEbTfh2zAfTpPceRe9wPgIAXT9rD/AMFg25ry7wIdH1eBCxeN2Q+tg6VZtIw1pDnCD+yzHIY17pdHh4Le7MArYSk0syhnZkEkaFuQnoJI15BVlKzFUSm7Iw1iaTXEaF4JMi0y66eGzaN4psHWAo1Ta1FrAXVWNng6o1v/ACmqe8mHJgVWnqJ+cXXE1KzqTRYMwbbyGEWI7oEQuMbV1c78Ti7laZC61V2/QEftR6Ej5LmG1aAdWAkdn2obIn2SdfRX/ntN2SzdHV9mMilSj/LbGv4Qo+1cDndSewsFSlUBl4PsOGWo22mZp9QEk7wYewFQDh7LoHwsjdtuiImow+AJ+ih9rtFuKLAENsB1sP6XQdPRVtPa+HzFwqai4JdFunBSWbRpu9l7T/EPIRqlqOyTk6pNRpIsYPCQSB5SChntf6/opuszO2HfCR9UqHYtzP1+igmWkAQHaeCCYE2T/wAIiCdTbpr6oCp0PonWCb6JGRqm4GRJkazM3veeKXlESlZxMXn9cUwzODdwPHw9ALeKAEbZwrDQcYkkZD6ESeViuRv2Hnw+LfwaQ1saZjd3wDfVdQ3ixThg602sDPiCDp4LHUqwZs2iDrXrOHjGfXyYF0RbUbRHW20zI/ZrgRVxrGVBma2XEc8oMA8xMLqu0N0qDyXCafRlx/Kfosh9mGDnF4yoNGQweJJ+jfiulMeSNI8J+qP6Z3MMCqJVYnZ5p7Paxjpu5wJaWyHSQCDcFYzYeyRia4pvnLBc+DFhFhykwF03G082GeNSJ9Y/qs3uThgDWfF5DR8z9PRZb4s1HtotsDsPD0XZqVMB0RmuSByBJsPBP12wyoY9lrosDoCZ56qcGpL25rHTko2bOOYSnmgxf5rpe7Qy4ZgDXWmbRJJm3MXCxOJwXZVKjRYNc4CeXD4Qui7PpxSpidGN4/uhWyvgxEddVyuDYN5vwECbpxw52SWCD06yT6kpSgbKas2cbS0JbQqkHkXOoD5SPNWdSlI1iR1/XiOKzeIxpbtJh1BpmnlmPaLSHE9XNDfMLUGp+tQtyTVGYlXtPYratI0yRBM3EgGIEXsPzVTuVi5b92rH9rh3d2SZLBYGek5SOUHir7EY/K4CWRxl+Vw524rLY6ifv33kEdmym95LQ68NawNJy6kuJgE+ytY1fDFPhWSNkbPy0BUpWc99VziGF5LS94FhxgCPAK6xzAaNJzpMsc054aZjugg8e8bdFndyNu1n0MpoFzWHKx7TZ/F08Q4E8oV87H1TrQP8w4+KctoydiSTjwVP2b1Q+lVoFsub2jHDm1wJaI6mfRNbjYgk1sLkBf2bg0l2V0GHAEHhMHpmCyeLxGJw+LqHDPdhi+wqENynmCXS2JJueauWbJxNSp94q/4liC2HNJA9oguPdIMFo8oXTKkrIK5N0WW0mVHVhNHD06zJDm925dBBIgjS4gjVR8Rh6wnP92j8MAXHK31UartHGtBPYtAk6UXCesHRQKu2sVzyn/42j6KVSbLx1SE135TekJPLTxtKqNpPiZAEPaTr3eEfFWlXb2IIgut4R8lSY/ESCSHOJNxlMGYPzVsSfkllkq4LpmIA9uiDOhdnFjeYzBSaGKa493DsPQF//cs3g31T3nWBHsmZEeKnNqc2ZvX6FEoBGfBsMHRou/xadOnb/N18s0qY3A4TUFv/AFI+qwLqJPTkjAAAnMW/uyTHPr4KfxN+SnyL0dCcMPEdoPOoT63Rg4a8upk/6p+ZWU2TssV7tL2x+JlulwrFm65JI7SI0MAz/wDaQpOCXbKKTfguR91/9j0agszjNk5HlvedEXsJkA80EtY+wuXo6E8XHh4/rglsaeOnX9WRZeR/NAs46R1KkaFAaxJujps8p9UwKhHs243EHrqJSiXH3dDe+vhaCkBk9+dsCn2lI8cMX3Ojg4geaw+9BqMwuy5GVoouqB3Oo4tJnqA7TqVpPtMwsOe8WzUxNuAJFvinMXsh2I2FSETUps7RlrkMLrf9O3ou3G1FRf7/AOHNO22iT9kdRrsLVcG984hxcQJ91pHwlb1xXM/sVqk08S2bBzHeZDh/+QulsafNR/oVZGUxO4JktjAaTwQT/wABZ7dimBTeR71V58pEK+xjsuHJBiA4ukwIAi/qqDdR4dRkGRncQRx0RNVFGYO5MuR+iinohn0mx5WRNdPCPH+ijRUoN68A0BtQAZnyDfUiwKvMA6abDwyN+QVFvE2XidI+Q/5T+6eM7XDA3s4sseDdPCxVpr6onF8su3JNR4AkgnhZpcfQJLqTZaTqLAyeOqcJhRKFDjd1KFaqaj+0zXB7xZrBkQBpAI5FWlHZlNvCernF5Pm4lStUBrxWnJvgSSXQ2abW8AFD2nQqFhFINLjY53Fojyab+Knk9ETWwL38Afkkuxsx2727+Lw5ID6LaRLnOb3ny5x1EgRAjj4rRjCuOrh5Nj6qRia8e66BqbCBzuUTK7YjPMcSb+pWpScuWKKUeEZzHbmUqoIe+rl5Zrc+Mqbg9gCmxrG1KgY0ABpINhpcq57QG0/RN1azgDlpudHIs/NG0nwCil0Njd4vAJkDWXOiU1X3boNdk9t0S4BziQOHFSGYgOs6ZgS08J4dU4xjZsAJ1IEE+PNb2il0Zak33/0Urt36RJmnAFoJN/R1vNKbu9h7fsh6u/NXRaieVO5eynHopTu/h/8AKA/if/3JLtg4fTsgPN0+V1ckhJc5Gz9hS9Gaq7rUtGhw5d4R8ii/uq3/ADHfyg/JaUBIAWlOXsWiKWhsR7BDK7gOQFvmlf2VUEnt3T0Y2T481bYhxA7ok8tPoo78VzaRflqlvIaiisfsmoTJru9P6o1Ydufwn0QRszWqLCpYd2PlHwRsM+KgHE0zE1WA9HyPSQD6JX3hoky506Q1xHwF+azTETi28z4x9UcePqoFbaYbbK617w0eriFAG8QnRkcD2rZ+v1RqxWiD9pdCcIXRcA+XdLh/tV5sfZ1NuHoty/8AktbM3giSJ6klZLfParq2Fe2GgCXEtc42yuBvlA481NZvNVbSZFJo/Ztucx90eCtrLRJeydrd/wCxQfZ277rtLGYYAkGQ0AjSm/um/wC4+fJdTL7XsuG7b2vUp7QbiwAHlodYW0NN1jxLVrKe8tWo0ObUOU3EAD5KubG5VL2ieKaVxNtvV2hwFUU9ZAdxJa6xhM7tYQ0sLSYdYl38V/kQoGwsaXYHFuqOJ7zAJM9Vl3V+azKDpKxxkk2dKDwOPx+SMvA1XMu26keCk0dpPbEOcADMZjHop/EbU0bbatDtKZAJ43UTdekKFBzXOAh5JM5ReNZVMN5akQQ0+V/mnMZtKswD7uxjjUic5gNgG+vhzWlBuNCckma/PNwfyR9oqvAY49m3tjSD4GbI6WzxiYMJ4bTpC3aM/mChTKkwvmyLMIm4uoX9sUdTUZ6/ko79uUJBFWIMkBvtTzkFGrFZbEAkGASNEl5zNcADysS3TkR8wqV+8tEkjM9v72QEeU/knWbcw4vmJP8ApN/ID6J6sLQjHBzA1uUGbnO51S2sA6k+ii4fFFri3RvutEWiZAJn9BT6m2aDxHaRIi7TefEJlm0KPdDKjWhuodTm3IG31TV+gHfvLnTAkjXL7X0BHNV5xGIBgeybHPI46DICNLKezG0M2YVmyeHdF+J0Uv77S/zGT/qH5oAbZSqDlM8Brw4z6wpIfI0J8R8uabGJpm/aN/mCAxLLgVG+RH6KVDH2OtZJqtDhBuOR6cwjbUB0I+B+SN1/6JUFg7MnRJaxE5364JJdpdFDtjhRAWTYdrxRFx8kUA4QkuCQXprEVSBZpdzAgfMhFDHczefxQTIosN8o9B9EEAR6eFcCIqZejWMaD6gn4pvH08jSSH1OjXOJ9AQmnYmv7tD1qj6Jl9TGXilSHnJ/3LVMQ9QoNMPIFO12ljZ0nVwJPks3tXblbM0UC1lNpOaWBxeLx7UxwMBWGNqY3Qt/kaCfW5CoMRh3M9tpbPMaquOK7ZiT8EOq2vV7RucuZls0AACx90Wvcz0SaLy1oDhBDRNxyVkzFsp0XDM0veYyzDo0EfH4KiZj+0awNa5zgMpdEAwbG+ohdetxOPb7kDeAZsrgbi14GqTs/FmiSAS9puBNw46xEyrungS6JElaDA7nOMF5azoLn4LPyxiqZv4m3aJuysw2c0xBrVc0H8Ilo18PisyCZiDMxodVtd4R93w1Nt8rAGt8OdlO2NSZ2YIADvesAZ6+KlOdK0jWNXKmzGYPZ1QkZqVWP3WmfjZW1HZbuGFd/HWy/AALWTyRucBc+ig8rZ0/GZl+yKnu0KUxeajnR5EwjxuEd2YDoBAgxEX5LSB4gkwOc29SrDCbJZXouJcC17e5luARIzWW8LcnRLOlFWc6o7ArOaC0Ng6S6PVOVdgvY0vqPY0DxJ8BA1WnwGCdRpVBWqsL6Vi1pBLgYDXXIyk6QoOI2thajIcczeQY4kHxAsU57xf4KDjJfpjnuub+HD5onPPOPQq5qswmmWsPI/VQq1Cn7nbHxaPzWlINSL2iQ5suDpIjgHW8xxS3UiOB80qnTcdAT4CVqxUKD0l1Q/FG6mRqD6QiE+CAF5krtE2GExEnwCcNBwF2n0KXAch9pyR5+aa4o45oAs9l44U3S4SOhgrR0tr0nmzoPJ1ligVLwFRgeO0kt4gcVOUbNxdG1fWa0d57QOZcAZOlpS9VWM2vhzBzARp3TI84Tv8Aa9CP8Qeh/JRaZUmu5whVUE7Yo/j+B/JJG2qPB49D+SKYcEotB6fkk5TooT9u0Z1J/hKbqbfo5YAM/iAgj1snTBteCxyjjdBUv94Gcnfyj80EtWO0XlR1SYDbWEjLIlpJNyNC1oHM1DwCR2lTXs7gad2D3Q+Gyfx/sxMWkngggtfJ+Iw4c9sVizU7Nwa0lxYW+6LnKCegy54uOFlSYvZJe72e8Q1oJFgXPrOqWk+yzIQdC7xsEFtZaVUjPxW7tj9LZjmvD2UouA4AtJMPpkFploa2A+bAm3IzXjYNQT+zaDkAFmlrXBtHMYzcSawHAFoJkQggtPO6XAlhSd2PP2W8SBQDrmDAgNy1cjYz3cHdlmOhvFlFdgcQ1znNFQNDjAk6TIGvJEgsyyt+ENY68i94Nt1KrS3sHNJNzmaRHQHy1Cz9N2Kc4OzikYA7jiJaJiQLT16I0Fb5G0SWKKdlnhX1iQDVqG/F7lrRsZhHezHnFR/1OiCC5ps6Icofp7NpAewCB+Lvf7pUykSAGsc5jRoGEtHoLc0EFO2acU+yur7Eovfnqt7RwJP7Q57u1MG0+Sl4bCMYIY1rRrDWgD4IkENt9sEkuh/npKMM8kSCAEQCJifEfmlCnCNBACHUwPa480g0WH3G+bQggiwCaReGn0sE41tv18kEEAyPiMBSOtNpJ5iPkort36Jnux4E/mggnbBpAOwaEEZTPPMQVEO69OSS5/hLfyQQT3l7Fqhl27jRo53hA+acO7rOLnD0j5III3kGqAN2qf4n+o/JLO71L9/1H5III2l7Hqgf3fpfv+v9E1V3bb7rnDxuCggjeXsNURxu5++fT+qCCCN5B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u numéro de diapositive 9"/>
          <p:cNvSpPr>
            <a:spLocks noGrp="1"/>
          </p:cNvSpPr>
          <p:nvPr>
            <p:ph type="sldNum" sz="quarter" idx="12"/>
          </p:nvPr>
        </p:nvSpPr>
        <p:spPr/>
        <p:txBody>
          <a:bodyPr/>
          <a:lstStyle/>
          <a:p>
            <a:fld id="{D08BB82B-EE26-43D2-8AE1-FDCAF5563780}" type="slidenum">
              <a:rPr lang="fr-FR" smtClean="0"/>
              <a:pPr/>
              <a:t>26</a:t>
            </a:fld>
            <a:endParaRPr lang="fr-FR"/>
          </a:p>
        </p:txBody>
      </p:sp>
    </p:spTree>
  </p:cSld>
  <p:clrMapOvr>
    <a:masterClrMapping/>
  </p:clrMapOvr>
  <p:transition spd="slow">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28596" y="2285992"/>
            <a:ext cx="8286808" cy="342902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r" rtl="1" eaLnBrk="1" hangingPunct="1">
              <a:lnSpc>
                <a:spcPct val="80000"/>
              </a:lnSpc>
              <a:buNone/>
            </a:pPr>
            <a:endParaRPr lang="fr-FR" b="1" dirty="0" smtClean="0">
              <a:solidFill>
                <a:schemeClr val="tx1"/>
              </a:solidFill>
              <a:latin typeface="Times New Roman" pitchFamily="18" charset="0"/>
              <a:cs typeface="Times New Roman" pitchFamily="18" charset="0"/>
            </a:endParaRPr>
          </a:p>
          <a:p>
            <a:pPr>
              <a:lnSpc>
                <a:spcPct val="80000"/>
              </a:lnSpc>
              <a:buNone/>
            </a:pPr>
            <a:r>
              <a:rPr lang="fr-FR" b="1" dirty="0" smtClean="0">
                <a:solidFill>
                  <a:schemeClr val="tx1"/>
                </a:solidFill>
                <a:latin typeface="Times New Roman" pitchFamily="18" charset="0"/>
                <a:cs typeface="Times New Roman" pitchFamily="18" charset="0"/>
              </a:rPr>
              <a:t> La région a un besoin accru  dans ce secteur à :</a:t>
            </a:r>
          </a:p>
          <a:p>
            <a:pPr>
              <a:lnSpc>
                <a:spcPct val="80000"/>
              </a:lnSpc>
              <a:buFont typeface="Wingdings" pitchFamily="2" charset="2"/>
              <a:buChar char="§"/>
            </a:pPr>
            <a:r>
              <a:rPr lang="fr-FR" b="1" dirty="0" smtClean="0">
                <a:solidFill>
                  <a:schemeClr val="tx1"/>
                </a:solidFill>
                <a:latin typeface="Times New Roman" pitchFamily="18" charset="0"/>
                <a:cs typeface="Times New Roman" pitchFamily="18" charset="0"/>
              </a:rPr>
              <a:t>Des poulaillers modernes pour compenser le déficit en viande et en œufs</a:t>
            </a:r>
          </a:p>
          <a:p>
            <a:pPr>
              <a:lnSpc>
                <a:spcPct val="80000"/>
              </a:lnSpc>
              <a:buFont typeface="Wingdings" pitchFamily="2" charset="2"/>
              <a:buChar char="§"/>
            </a:pPr>
            <a:r>
              <a:rPr lang="fr-FR" b="1" dirty="0" smtClean="0">
                <a:solidFill>
                  <a:schemeClr val="tx1"/>
                </a:solidFill>
                <a:latin typeface="Times New Roman" pitchFamily="18" charset="0"/>
                <a:cs typeface="Times New Roman" pitchFamily="18" charset="0"/>
              </a:rPr>
              <a:t>Des couveuses</a:t>
            </a:r>
          </a:p>
          <a:p>
            <a:pPr>
              <a:lnSpc>
                <a:spcPct val="80000"/>
              </a:lnSpc>
              <a:buFont typeface="Wingdings" pitchFamily="2" charset="2"/>
              <a:buChar char="§"/>
            </a:pPr>
            <a:r>
              <a:rPr lang="fr-FR" b="1" dirty="0" smtClean="0">
                <a:solidFill>
                  <a:schemeClr val="tx1"/>
                </a:solidFill>
                <a:latin typeface="Times New Roman" pitchFamily="18" charset="0"/>
                <a:cs typeface="Times New Roman" pitchFamily="18" charset="0"/>
              </a:rPr>
              <a:t>Des abattoirs pour volailles</a:t>
            </a:r>
          </a:p>
          <a:p>
            <a:pPr>
              <a:lnSpc>
                <a:spcPct val="80000"/>
              </a:lnSpc>
              <a:buFont typeface="Wingdings" pitchFamily="2" charset="2"/>
              <a:buChar char="§"/>
            </a:pPr>
            <a:r>
              <a:rPr lang="fr-FR" b="1" dirty="0" smtClean="0">
                <a:solidFill>
                  <a:schemeClr val="tx1"/>
                </a:solidFill>
                <a:latin typeface="Times New Roman" pitchFamily="18" charset="0"/>
                <a:cs typeface="Times New Roman" pitchFamily="18" charset="0"/>
              </a:rPr>
              <a:t>Des clapiers modernes</a:t>
            </a:r>
          </a:p>
          <a:p>
            <a:pPr>
              <a:lnSpc>
                <a:spcPct val="80000"/>
              </a:lnSpc>
              <a:buFont typeface="Wingdings" pitchFamily="2" charset="2"/>
              <a:buChar char="§"/>
            </a:pPr>
            <a:r>
              <a:rPr lang="fr-FR" b="1" dirty="0" smtClean="0">
                <a:solidFill>
                  <a:schemeClr val="tx1"/>
                </a:solidFill>
                <a:latin typeface="Times New Roman" pitchFamily="18" charset="0"/>
                <a:cs typeface="Times New Roman" pitchFamily="18" charset="0"/>
              </a:rPr>
              <a:t>Des poulaillers biologiques</a:t>
            </a: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27</a:t>
            </a:fld>
            <a:endParaRPr lang="fr-FR"/>
          </a:p>
        </p:txBody>
      </p:sp>
      <p:sp>
        <p:nvSpPr>
          <p:cNvPr id="6" name="Rectangle 2"/>
          <p:cNvSpPr txBox="1">
            <a:spLocks noChangeArrowheads="1"/>
          </p:cNvSpPr>
          <p:nvPr/>
        </p:nvSpPr>
        <p:spPr>
          <a:xfrm>
            <a:off x="785786" y="285728"/>
            <a:ext cx="7429552" cy="85725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Élevage avicole</a:t>
            </a:r>
            <a:endParaRPr kumimoji="0" lang="fr-FR" sz="4800" b="1" i="0" u="none" strike="noStrike" kern="1200" cap="none" spc="0" normalizeH="0" baseline="0" noProof="0" dirty="0" smtClean="0">
              <a:ln w="6350">
                <a:noFill/>
              </a:ln>
              <a:effectLst/>
              <a:uLnTx/>
              <a:uFillTx/>
              <a:latin typeface="Times New Roman" pitchFamily="18" charset="0"/>
              <a:ea typeface="+mj-ea"/>
              <a:cs typeface="Times New Roman" pitchFamily="18" charset="0"/>
            </a:endParaRPr>
          </a:p>
        </p:txBody>
      </p:sp>
      <p:sp>
        <p:nvSpPr>
          <p:cNvPr id="9" name="ZoneTexte 8"/>
          <p:cNvSpPr txBox="1"/>
          <p:nvPr/>
        </p:nvSpPr>
        <p:spPr>
          <a:xfrm>
            <a:off x="142844" y="1500174"/>
            <a:ext cx="9001156" cy="707886"/>
          </a:xfrm>
          <a:prstGeom prst="rect">
            <a:avLst/>
          </a:prstGeom>
          <a:solidFill>
            <a:srgbClr val="92D050"/>
          </a:solidFill>
        </p:spPr>
        <p:txBody>
          <a:bodyPr wrap="square" rtlCol="0">
            <a:spAutoFit/>
          </a:bodyPr>
          <a:lstStyle/>
          <a:p>
            <a:r>
              <a:rPr lang="fr-FR" sz="2400" b="1" dirty="0" smtClean="0"/>
              <a:t>Perspectives d’investissement dans l’élevage avicole</a:t>
            </a:r>
            <a:endParaRPr lang="fr-FR" sz="2400" dirty="0" smtClean="0"/>
          </a:p>
          <a:p>
            <a:endParaRPr lang="fr-FR" sz="1600" dirty="0"/>
          </a:p>
        </p:txBody>
      </p:sp>
    </p:spTree>
  </p:cSld>
  <p:clrMapOvr>
    <a:masterClrMapping/>
  </p:clrMapOvr>
  <p:transition spd="slow">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28596" y="1643050"/>
            <a:ext cx="8064896" cy="4870324"/>
          </a:xfrm>
          <a:ln>
            <a:noFill/>
          </a:ln>
        </p:spPr>
        <p:txBody>
          <a:bodyPr>
            <a:noAutofit/>
          </a:bodyPr>
          <a:lstStyle/>
          <a:p>
            <a:pPr marL="268288" indent="17463">
              <a:lnSpc>
                <a:spcPct val="90000"/>
              </a:lnSpc>
              <a:buFont typeface="Wingdings" pitchFamily="2" charset="2"/>
              <a:buChar char="§"/>
              <a:tabLst>
                <a:tab pos="723900" algn="l"/>
                <a:tab pos="1255713" algn="l"/>
              </a:tabLst>
            </a:pPr>
            <a:r>
              <a:rPr lang="fr-FR" b="1" dirty="0" smtClean="0">
                <a:latin typeface="Times New Roman" pitchFamily="18" charset="0"/>
                <a:cs typeface="Times New Roman" pitchFamily="18" charset="0"/>
              </a:rPr>
              <a:t>Installation des pépinières arboricoles et maraichers</a:t>
            </a:r>
            <a:endParaRPr lang="ar-TN" b="1" dirty="0" smtClean="0">
              <a:latin typeface="Times New Roman" pitchFamily="18" charset="0"/>
              <a:cs typeface="Times New Roman" pitchFamily="18" charset="0"/>
            </a:endParaRPr>
          </a:p>
          <a:p>
            <a:pPr marL="268288" indent="17463">
              <a:lnSpc>
                <a:spcPct val="90000"/>
              </a:lnSpc>
              <a:buFont typeface="Wingdings" pitchFamily="2" charset="2"/>
              <a:buChar char="§"/>
              <a:tabLst>
                <a:tab pos="723900" algn="l"/>
                <a:tab pos="1255713" algn="l"/>
              </a:tabLst>
            </a:pPr>
            <a:r>
              <a:rPr lang="fr-FR" b="1" dirty="0" smtClean="0">
                <a:latin typeface="Times New Roman" pitchFamily="18" charset="0"/>
                <a:cs typeface="Times New Roman" pitchFamily="18" charset="0"/>
              </a:rPr>
              <a:t>Installation des  unités frigorifiques</a:t>
            </a:r>
            <a:endParaRPr lang="ar-TN" b="1" dirty="0" smtClean="0">
              <a:latin typeface="Times New Roman" pitchFamily="18" charset="0"/>
              <a:cs typeface="Times New Roman" pitchFamily="18" charset="0"/>
            </a:endParaRPr>
          </a:p>
          <a:p>
            <a:pPr marL="268288" indent="17463">
              <a:lnSpc>
                <a:spcPct val="90000"/>
              </a:lnSpc>
              <a:buFont typeface="Wingdings" pitchFamily="2" charset="2"/>
              <a:buChar char="§"/>
              <a:tabLst>
                <a:tab pos="723900" algn="l"/>
                <a:tab pos="1255713" algn="l"/>
              </a:tabLst>
            </a:pPr>
            <a:r>
              <a:rPr lang="fr-FR" b="1" dirty="0" smtClean="0">
                <a:latin typeface="Times New Roman" pitchFamily="18" charset="0"/>
                <a:cs typeface="Times New Roman" pitchFamily="18" charset="0"/>
              </a:rPr>
              <a:t>Installation des projets en floriculture destinés à l’exportation</a:t>
            </a:r>
            <a:endParaRPr lang="ar-TN" b="1" dirty="0" smtClean="0">
              <a:latin typeface="Times New Roman" pitchFamily="18" charset="0"/>
              <a:cs typeface="Times New Roman" pitchFamily="18" charset="0"/>
            </a:endParaRPr>
          </a:p>
          <a:p>
            <a:pPr marL="268288" indent="17463">
              <a:lnSpc>
                <a:spcPct val="90000"/>
              </a:lnSpc>
              <a:buFont typeface="Wingdings" pitchFamily="2" charset="2"/>
              <a:buChar char="§"/>
              <a:tabLst>
                <a:tab pos="723900" algn="l"/>
                <a:tab pos="1255713" algn="l"/>
              </a:tabLst>
            </a:pPr>
            <a:r>
              <a:rPr lang="fr-FR" b="1" dirty="0" smtClean="0">
                <a:latin typeface="Times New Roman" pitchFamily="18" charset="0"/>
                <a:cs typeface="Times New Roman" pitchFamily="18" charset="0"/>
              </a:rPr>
              <a:t>Investissement dans les plantes médicinales</a:t>
            </a:r>
            <a:endParaRPr lang="ar-TN" b="1" dirty="0" smtClean="0">
              <a:latin typeface="Times New Roman" pitchFamily="18" charset="0"/>
              <a:cs typeface="Times New Roman" pitchFamily="18" charset="0"/>
            </a:endParaRPr>
          </a:p>
          <a:p>
            <a:pPr marL="268288" indent="17463">
              <a:lnSpc>
                <a:spcPct val="90000"/>
              </a:lnSpc>
              <a:buFont typeface="Wingdings" pitchFamily="2" charset="2"/>
              <a:buChar char="§"/>
              <a:tabLst>
                <a:tab pos="723900" algn="l"/>
                <a:tab pos="1255713" algn="l"/>
              </a:tabLst>
            </a:pPr>
            <a:r>
              <a:rPr lang="fr-FR" b="1" dirty="0" smtClean="0">
                <a:latin typeface="Times New Roman" pitchFamily="18" charset="0"/>
                <a:cs typeface="Times New Roman" pitchFamily="18" charset="0"/>
              </a:rPr>
              <a:t>Exportation de l'huile d’olive,  de grenade…</a:t>
            </a:r>
            <a:endParaRPr lang="ar-TN" b="1" dirty="0" smtClean="0">
              <a:latin typeface="Times New Roman" pitchFamily="18" charset="0"/>
              <a:cs typeface="Times New Roman" pitchFamily="18" charset="0"/>
            </a:endParaRPr>
          </a:p>
          <a:p>
            <a:pPr marL="609600" indent="-609600" algn="r" rtl="1">
              <a:lnSpc>
                <a:spcPct val="90000"/>
              </a:lnSpc>
            </a:pPr>
            <a:endParaRPr lang="ar-TN" sz="3600" b="1" dirty="0" smtClean="0">
              <a:latin typeface="Times New Roman" pitchFamily="18" charset="0"/>
              <a:cs typeface="Times New Roman" pitchFamily="18" charset="0"/>
            </a:endParaRPr>
          </a:p>
          <a:p>
            <a:pPr marL="609600" indent="-609600" algn="r" rtl="1" eaLnBrk="1" hangingPunct="1">
              <a:buFontTx/>
              <a:buAutoNum type="arabicPeriod"/>
            </a:pPr>
            <a:endParaRPr lang="ar-TN" sz="3600" b="1"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28</a:t>
            </a:fld>
            <a:endParaRPr lang="fr-FR"/>
          </a:p>
        </p:txBody>
      </p:sp>
      <p:sp>
        <p:nvSpPr>
          <p:cNvPr id="6" name="ZoneTexte 5"/>
          <p:cNvSpPr txBox="1"/>
          <p:nvPr/>
        </p:nvSpPr>
        <p:spPr>
          <a:xfrm>
            <a:off x="285720" y="500042"/>
            <a:ext cx="8572560" cy="646331"/>
          </a:xfrm>
          <a:prstGeom prst="rect">
            <a:avLst/>
          </a:prstGeom>
          <a:solidFill>
            <a:srgbClr val="92D050"/>
          </a:solidFill>
        </p:spPr>
        <p:txBody>
          <a:bodyPr wrap="square" rtlCol="0">
            <a:spAutoFit/>
          </a:bodyPr>
          <a:lstStyle/>
          <a:p>
            <a:pPr lvl="0" fontAlgn="base">
              <a:spcBef>
                <a:spcPct val="0"/>
              </a:spcBef>
              <a:spcAft>
                <a:spcPct val="0"/>
              </a:spcAft>
            </a:pPr>
            <a:r>
              <a:rPr lang="fr-FR" sz="3600" b="1" dirty="0" smtClean="0">
                <a:latin typeface="Times New Roman" pitchFamily="18" charset="0"/>
                <a:ea typeface="Calibri" pitchFamily="34" charset="0"/>
                <a:cs typeface="Times New Roman" pitchFamily="18" charset="0"/>
              </a:rPr>
              <a:t>Investissement dans la production végétale</a:t>
            </a:r>
            <a:endParaRPr lang="fr-FR" sz="5400" b="1" dirty="0" smtClean="0">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357158" y="2571744"/>
            <a:ext cx="8358246" cy="923330"/>
          </a:xfrm>
          <a:prstGeom prst="rect">
            <a:avLst/>
          </a:prstGeom>
          <a:solidFill>
            <a:srgbClr val="00B0F0"/>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lvl="0" algn="ctr">
              <a:spcBef>
                <a:spcPct val="0"/>
              </a:spcBef>
              <a:defRPr/>
            </a:pPr>
            <a:r>
              <a:rPr lang="fr-FR" sz="5400" b="1" dirty="0" smtClean="0">
                <a:solidFill>
                  <a:schemeClr val="tx1"/>
                </a:solidFill>
                <a:latin typeface="Times New Roman" pitchFamily="18" charset="0"/>
                <a:cs typeface="Times New Roman" pitchFamily="18" charset="0"/>
              </a:rPr>
              <a:t>L’industrie</a:t>
            </a:r>
            <a:endParaRPr lang="fr-FR" sz="5400" b="1" dirty="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29</a:t>
            </a:fld>
            <a:endParaRPr lang="fr-F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8BB82B-EE26-43D2-8AE1-FDCAF5563780}" type="slidenum">
              <a:rPr lang="fr-FR" smtClean="0"/>
              <a:pPr/>
              <a:t>3</a:t>
            </a:fld>
            <a:endParaRPr lang="fr-FR"/>
          </a:p>
        </p:txBody>
      </p:sp>
      <p:sp>
        <p:nvSpPr>
          <p:cNvPr id="5" name="Arrondir un rectangle avec un coin diagonal 4"/>
          <p:cNvSpPr/>
          <p:nvPr/>
        </p:nvSpPr>
        <p:spPr>
          <a:xfrm>
            <a:off x="642910" y="2000240"/>
            <a:ext cx="8001056" cy="3063284"/>
          </a:xfrm>
          <a:prstGeom prst="round2Diag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54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I- Présentation du gouvernorat</a:t>
            </a:r>
            <a:endParaRPr lang="fr-FR"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86058"/>
            <a:ext cx="9144000" cy="2869490"/>
          </a:xfrm>
        </p:spPr>
        <p:txBody>
          <a:bodyPr>
            <a:normAutofit/>
          </a:bodyPr>
          <a:lstStyle/>
          <a:p>
            <a:pPr marL="342900" indent="-342900">
              <a:buClr>
                <a:schemeClr val="bg1"/>
              </a:buClr>
              <a:buSzPct val="90000"/>
              <a:buFont typeface="Wingdings" pitchFamily="2" charset="2"/>
              <a:buChar char="v"/>
              <a:tabLst>
                <a:tab pos="457200" algn="l"/>
              </a:tabLst>
            </a:pPr>
            <a:r>
              <a:rPr lang="fr-FR" sz="3600" b="1" dirty="0" smtClean="0">
                <a:latin typeface="Times New Roman" pitchFamily="18" charset="0"/>
                <a:cs typeface="Times New Roman" pitchFamily="18" charset="0"/>
              </a:rPr>
              <a:t>L’industrie chimique</a:t>
            </a:r>
          </a:p>
          <a:p>
            <a:pPr marL="342900" indent="-342900">
              <a:buClr>
                <a:schemeClr val="bg1"/>
              </a:buClr>
              <a:buSzPct val="90000"/>
              <a:buFont typeface="Wingdings" pitchFamily="2" charset="2"/>
              <a:buChar char="v"/>
              <a:tabLst>
                <a:tab pos="457200" algn="l"/>
              </a:tabLst>
            </a:pPr>
            <a:r>
              <a:rPr lang="fr-FR" sz="3600" b="1" dirty="0" smtClean="0">
                <a:latin typeface="Times New Roman" pitchFamily="18" charset="0"/>
                <a:cs typeface="Times New Roman" pitchFamily="18" charset="0"/>
              </a:rPr>
              <a:t>L’agroalimentaire</a:t>
            </a:r>
          </a:p>
          <a:p>
            <a:pPr marL="342900" indent="-342900">
              <a:buClr>
                <a:schemeClr val="bg1"/>
              </a:buClr>
              <a:buSzPct val="90000"/>
              <a:buFont typeface="Wingdings" pitchFamily="2" charset="2"/>
              <a:buChar char="v"/>
              <a:tabLst>
                <a:tab pos="457200" algn="l"/>
              </a:tabLst>
            </a:pPr>
            <a:r>
              <a:rPr lang="fr-FR" sz="3600" b="1" dirty="0" smtClean="0">
                <a:latin typeface="Times New Roman" pitchFamily="18" charset="0"/>
                <a:cs typeface="Times New Roman" pitchFamily="18" charset="0"/>
              </a:rPr>
              <a:t>	Les matériaux et substances utiles</a:t>
            </a:r>
          </a:p>
          <a:p>
            <a:pPr marL="342900" indent="-342900">
              <a:buClr>
                <a:schemeClr val="bg1"/>
              </a:buClr>
              <a:buSzPct val="90000"/>
              <a:buFont typeface="Wingdings" pitchFamily="2" charset="2"/>
              <a:buChar char="v"/>
              <a:tabLst>
                <a:tab pos="457200" algn="l"/>
              </a:tabLst>
            </a:pPr>
            <a:r>
              <a:rPr lang="fr-FR" sz="3600" b="1" dirty="0" smtClean="0">
                <a:latin typeface="Times New Roman" pitchFamily="18" charset="0"/>
                <a:cs typeface="Times New Roman" pitchFamily="18" charset="0"/>
              </a:rPr>
              <a:t>Les écotechnologies</a:t>
            </a:r>
          </a:p>
          <a:p>
            <a:pPr marL="342900" indent="-342900">
              <a:buClr>
                <a:schemeClr val="bg1"/>
              </a:buClr>
              <a:buSzPct val="90000"/>
              <a:buNone/>
              <a:tabLst>
                <a:tab pos="457200" algn="l"/>
              </a:tabLst>
            </a:pPr>
            <a:endParaRPr lang="fr-FR" sz="3600" b="1" dirty="0" smtClean="0">
              <a:latin typeface="Times New Roman" pitchFamily="18" charset="0"/>
              <a:cs typeface="Times New Roman" pitchFamily="18" charset="0"/>
            </a:endParaRPr>
          </a:p>
          <a:p>
            <a:pPr marL="342900" indent="-342900">
              <a:buClr>
                <a:schemeClr val="bg1"/>
              </a:buClr>
              <a:buSzPct val="90000"/>
              <a:buNone/>
              <a:tabLst>
                <a:tab pos="457200" algn="l"/>
              </a:tabLst>
            </a:pPr>
            <a:endParaRPr lang="ar-TN" sz="3600" b="1" dirty="0" smtClean="0">
              <a:latin typeface="Times New Roman" pitchFamily="18" charset="0"/>
              <a:cs typeface="Times New Roman" pitchFamily="18" charset="0"/>
            </a:endParaRPr>
          </a:p>
          <a:p>
            <a:pPr marL="342900" indent="-342900" algn="r" rtl="1">
              <a:buClr>
                <a:schemeClr val="bg1"/>
              </a:buClr>
              <a:buSzPct val="90000"/>
              <a:tabLst>
                <a:tab pos="457200" algn="l"/>
              </a:tabLst>
            </a:pPr>
            <a:endParaRPr lang="ar-TN" sz="3600"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30</a:t>
            </a:fld>
            <a:endParaRPr lang="fr-FR"/>
          </a:p>
        </p:txBody>
      </p:sp>
      <p:sp>
        <p:nvSpPr>
          <p:cNvPr id="5" name="ZoneTexte 4"/>
          <p:cNvSpPr txBox="1"/>
          <p:nvPr/>
        </p:nvSpPr>
        <p:spPr>
          <a:xfrm>
            <a:off x="214282" y="785794"/>
            <a:ext cx="8715436" cy="1354217"/>
          </a:xfrm>
          <a:prstGeom prst="rect">
            <a:avLst/>
          </a:prstGeom>
          <a:solidFill>
            <a:srgbClr val="00B0F0"/>
          </a:solidFill>
        </p:spPr>
        <p:txBody>
          <a:bodyPr wrap="square" rtlCol="0">
            <a:spAutoFit/>
          </a:bodyPr>
          <a:lstStyle/>
          <a:p>
            <a:pPr algn="ctr"/>
            <a:r>
              <a:rPr lang="fr-FR" sz="3200" b="1" dirty="0" smtClean="0">
                <a:latin typeface="Times New Roman" pitchFamily="18" charset="0"/>
                <a:cs typeface="Times New Roman" pitchFamily="18" charset="0"/>
              </a:rPr>
              <a:t>Perspectives d’investissement dans le secteur industriel</a:t>
            </a:r>
            <a:endParaRPr lang="fr-FR" sz="3200" dirty="0" smtClean="0">
              <a:latin typeface="Times New Roman" pitchFamily="18" charset="0"/>
              <a:cs typeface="Times New Roman" pitchFamily="18" charset="0"/>
            </a:endParaRPr>
          </a:p>
          <a:p>
            <a:endParaRPr lang="fr-FR" dirty="0"/>
          </a:p>
        </p:txBody>
      </p:sp>
    </p:spTree>
  </p:cSld>
  <p:clrMapOvr>
    <a:masterClrMapping/>
  </p:clrMapOvr>
  <p:transition spd="slow">
    <p:cover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1772816"/>
            <a:ext cx="8358246" cy="4286280"/>
          </a:xfrm>
        </p:spPr>
        <p:txBody>
          <a:bodyPr>
            <a:noAutofit/>
          </a:bodyPr>
          <a:lstStyle/>
          <a:p>
            <a:pPr algn="just"/>
            <a:r>
              <a:rPr lang="fr-FR" sz="2800" b="1" dirty="0" smtClean="0">
                <a:solidFill>
                  <a:schemeClr val="tx1"/>
                </a:solidFill>
                <a:latin typeface="Times New Roman" pitchFamily="18" charset="0"/>
                <a:cs typeface="Times New Roman" pitchFamily="18" charset="0"/>
              </a:rPr>
              <a:t>La région constitue le pôle des industries chimiques de transformation du phosphate du pays avec la production d'</a:t>
            </a:r>
            <a:r>
              <a:rPr lang="fr-FR" sz="2800" b="1" dirty="0" err="1" smtClean="0">
                <a:solidFill>
                  <a:schemeClr val="tx1"/>
                </a:solidFill>
                <a:latin typeface="Times New Roman" pitchFamily="18" charset="0"/>
                <a:cs typeface="Times New Roman" pitchFamily="18" charset="0"/>
              </a:rPr>
              <a:t>acidephosphorique,di</a:t>
            </a:r>
            <a:r>
              <a:rPr lang="fr-FR" sz="2800" b="1" dirty="0" smtClean="0">
                <a:solidFill>
                  <a:schemeClr val="tx1"/>
                </a:solidFill>
                <a:latin typeface="Times New Roman" pitchFamily="18" charset="0"/>
                <a:cs typeface="Times New Roman" pitchFamily="18" charset="0"/>
              </a:rPr>
              <a:t>-ammonium phosphate(DAP), sodium tri-poly phosphate(STPP), ammonitrate... ( 70% de la production de la GCT)</a:t>
            </a:r>
          </a:p>
          <a:p>
            <a:pPr algn="just"/>
            <a:r>
              <a:rPr lang="fr-FR" sz="2800" b="1" dirty="0" smtClean="0">
                <a:solidFill>
                  <a:schemeClr val="tx1"/>
                </a:solidFill>
                <a:latin typeface="Times New Roman" pitchFamily="18" charset="0"/>
                <a:cs typeface="Times New Roman" pitchFamily="18" charset="0"/>
              </a:rPr>
              <a:t>ICF, </a:t>
            </a:r>
            <a:r>
              <a:rPr lang="fr-FR" sz="2800" b="1" dirty="0" err="1" smtClean="0">
                <a:solidFill>
                  <a:schemeClr val="tx1"/>
                </a:solidFill>
                <a:latin typeface="Times New Roman" pitchFamily="18" charset="0"/>
                <a:cs typeface="Times New Roman" pitchFamily="18" charset="0"/>
              </a:rPr>
              <a:t>Alkimia</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Timab</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Selecta</a:t>
            </a:r>
            <a:r>
              <a:rPr lang="fr-FR" sz="2800" b="1" dirty="0" smtClean="0">
                <a:solidFill>
                  <a:schemeClr val="tx1"/>
                </a:solidFill>
                <a:latin typeface="Times New Roman" pitchFamily="18" charset="0"/>
                <a:cs typeface="Times New Roman" pitchFamily="18" charset="0"/>
              </a:rPr>
              <a:t> </a:t>
            </a:r>
            <a:r>
              <a:rPr lang="fr-FR" sz="2800" b="1" dirty="0" err="1" smtClean="0">
                <a:solidFill>
                  <a:schemeClr val="tx1"/>
                </a:solidFill>
                <a:latin typeface="Times New Roman" pitchFamily="18" charset="0"/>
                <a:cs typeface="Times New Roman" pitchFamily="18" charset="0"/>
              </a:rPr>
              <a:t>Fertilizer</a:t>
            </a:r>
            <a:endParaRPr lang="fr-FR" sz="2800" b="1" dirty="0" smtClean="0">
              <a:solidFill>
                <a:schemeClr val="tx1"/>
              </a:solidFill>
              <a:latin typeface="Times New Roman" pitchFamily="18" charset="0"/>
              <a:cs typeface="Times New Roman" pitchFamily="18" charset="0"/>
            </a:endParaRPr>
          </a:p>
          <a:p>
            <a:pPr marL="457200" indent="-457200" algn="just" rtl="1"/>
            <a:endParaRPr lang="fr-FR" sz="2800" b="1" dirty="0" smtClean="0">
              <a:latin typeface="Times New Roman" pitchFamily="18" charset="0"/>
              <a:cs typeface="Times New Roman" pitchFamily="18" charset="0"/>
            </a:endParaRPr>
          </a:p>
          <a:p>
            <a:pPr marL="457200" indent="-457200" algn="just" rtl="1"/>
            <a:endParaRPr lang="fr-FR" sz="2800" b="1" dirty="0" smtClean="0">
              <a:solidFill>
                <a:schemeClr val="tx1"/>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D08BB82B-EE26-43D2-8AE1-FDCAF5563780}" type="slidenum">
              <a:rPr lang="fr-FR" smtClean="0"/>
              <a:pPr/>
              <a:t>31</a:t>
            </a:fld>
            <a:endParaRPr lang="fr-FR"/>
          </a:p>
        </p:txBody>
      </p:sp>
      <p:sp>
        <p:nvSpPr>
          <p:cNvPr id="7" name="Rectangle 2"/>
          <p:cNvSpPr txBox="1">
            <a:spLocks noChangeArrowheads="1"/>
          </p:cNvSpPr>
          <p:nvPr/>
        </p:nvSpPr>
        <p:spPr>
          <a:xfrm>
            <a:off x="0" y="642918"/>
            <a:ext cx="9144000" cy="7651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lvl="0" algn="ctr">
              <a:spcBef>
                <a:spcPct val="0"/>
              </a:spcBef>
            </a:pPr>
            <a:r>
              <a:rPr kumimoji="0" lang="fr-FR" sz="4800" b="1" i="0" u="none" strike="noStrike" kern="1200" cap="none" spc="0" normalizeH="0" baseline="0" noProof="0" dirty="0" smtClean="0">
                <a:ln>
                  <a:noFill/>
                </a:ln>
                <a:effectLst/>
                <a:uLnTx/>
                <a:uFillTx/>
                <a:latin typeface="Times New Roman" pitchFamily="18" charset="0"/>
                <a:ea typeface="+mj-ea"/>
                <a:cs typeface="Times New Roman" pitchFamily="18" charset="0"/>
              </a:rPr>
              <a:t>Industries chimiques</a:t>
            </a:r>
          </a:p>
        </p:txBody>
      </p:sp>
    </p:spTree>
  </p:cSld>
  <p:clrMapOvr>
    <a:masterClrMapping/>
  </p:clrMapOvr>
  <p:transition spd="slow">
    <p:cover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1714488"/>
            <a:ext cx="8143932" cy="4572008"/>
          </a:xfrm>
          <a:ln>
            <a:noFill/>
          </a:ln>
        </p:spPr>
        <p:txBody>
          <a:bodyPr>
            <a:noAutofit/>
          </a:bodyPr>
          <a:lstStyle/>
          <a:p>
            <a:pPr marL="457200" indent="-457200" algn="l">
              <a:buClrTx/>
            </a:pPr>
            <a:r>
              <a:rPr lang="fr-FR" sz="2400" b="1" dirty="0" smtClean="0">
                <a:solidFill>
                  <a:schemeClr val="tx1"/>
                </a:solidFill>
                <a:latin typeface="Times New Roman" pitchFamily="18" charset="0"/>
                <a:cs typeface="Times New Roman" pitchFamily="18" charset="0"/>
              </a:rPr>
              <a:t>Valorisation des produits locaux destinés à l’exportation:</a:t>
            </a:r>
          </a:p>
          <a:p>
            <a:pPr marL="171450" indent="-6350" algn="l">
              <a:buClrTx/>
              <a:buFont typeface="Wingdings" pitchFamily="2" charset="2"/>
              <a:buChar char="§"/>
            </a:pPr>
            <a:r>
              <a:rPr lang="fr-FR" sz="2400" b="1" dirty="0" smtClean="0">
                <a:solidFill>
                  <a:schemeClr val="tx1"/>
                </a:solidFill>
                <a:latin typeface="Times New Roman" pitchFamily="18" charset="0"/>
                <a:cs typeface="Times New Roman" pitchFamily="18" charset="0"/>
              </a:rPr>
              <a:t> Conditionnement des huiles alimentaires</a:t>
            </a:r>
            <a:r>
              <a:rPr lang="ar-EG" sz="2400" b="1"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 huile d’olive)</a:t>
            </a:r>
          </a:p>
          <a:p>
            <a:pPr marL="171450" indent="-6350" algn="l">
              <a:buClrTx/>
              <a:buFont typeface="Wingdings" pitchFamily="2" charset="2"/>
              <a:buChar char="§"/>
            </a:pPr>
            <a:r>
              <a:rPr lang="fr-FR" sz="2400" b="1" dirty="0" smtClean="0">
                <a:solidFill>
                  <a:schemeClr val="tx1"/>
                </a:solidFill>
                <a:latin typeface="Times New Roman" pitchFamily="18" charset="0"/>
                <a:cs typeface="Times New Roman" pitchFamily="18" charset="0"/>
              </a:rPr>
              <a:t> Conditionnement  des fruits et légumes</a:t>
            </a:r>
          </a:p>
          <a:p>
            <a:pPr marL="171450" indent="-6350" algn="l">
              <a:buClrTx/>
              <a:buFont typeface="Wingdings" pitchFamily="2" charset="2"/>
              <a:buChar char="§"/>
            </a:pPr>
            <a:r>
              <a:rPr lang="fr-FR" sz="2400" b="1" dirty="0" smtClean="0">
                <a:solidFill>
                  <a:schemeClr val="tx1"/>
                </a:solidFill>
                <a:latin typeface="Times New Roman" pitchFamily="18" charset="0"/>
                <a:cs typeface="Times New Roman" pitchFamily="18" charset="0"/>
              </a:rPr>
              <a:t>Séchage des produits agricoles</a:t>
            </a:r>
          </a:p>
          <a:p>
            <a:pPr marL="171450" indent="-6350" algn="l">
              <a:buClrTx/>
              <a:buFont typeface="Wingdings" pitchFamily="2" charset="2"/>
              <a:buChar char="§"/>
            </a:pPr>
            <a:r>
              <a:rPr lang="fr-FR" sz="2400" b="1" dirty="0" smtClean="0">
                <a:solidFill>
                  <a:schemeClr val="tx1"/>
                </a:solidFill>
                <a:latin typeface="Times New Roman" pitchFamily="18" charset="0"/>
                <a:cs typeface="Times New Roman" pitchFamily="18" charset="0"/>
              </a:rPr>
              <a:t> Conditionnement des produits de pêche ( unité de transformation du </a:t>
            </a:r>
            <a:r>
              <a:rPr lang="fr-FR" sz="2400" b="1" dirty="0" err="1" smtClean="0">
                <a:solidFill>
                  <a:schemeClr val="tx1"/>
                </a:solidFill>
                <a:latin typeface="Times New Roman" pitchFamily="18" charset="0"/>
                <a:cs typeface="Times New Roman" pitchFamily="18" charset="0"/>
              </a:rPr>
              <a:t>crappe</a:t>
            </a:r>
            <a:r>
              <a:rPr lang="fr-FR" sz="2400" b="1" dirty="0" smtClean="0">
                <a:solidFill>
                  <a:schemeClr val="tx1"/>
                </a:solidFill>
                <a:latin typeface="Times New Roman" pitchFamily="18" charset="0"/>
                <a:cs typeface="Times New Roman" pitchFamily="18" charset="0"/>
              </a:rPr>
              <a:t> avec une exportation plus de 2000 tonnes par/an)</a:t>
            </a:r>
          </a:p>
          <a:p>
            <a:pPr marL="457200" indent="-457200" algn="r">
              <a:buFont typeface="Wingdings" pitchFamily="2" charset="2"/>
              <a:buChar char="§"/>
            </a:pPr>
            <a:endParaRPr lang="fr-FR" sz="2400" dirty="0"/>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32</a:t>
            </a:fld>
            <a:endParaRPr lang="fr-FR"/>
          </a:p>
        </p:txBody>
      </p:sp>
      <p:sp>
        <p:nvSpPr>
          <p:cNvPr id="5" name="Rectangle 2"/>
          <p:cNvSpPr txBox="1">
            <a:spLocks noChangeArrowheads="1"/>
          </p:cNvSpPr>
          <p:nvPr/>
        </p:nvSpPr>
        <p:spPr>
          <a:xfrm>
            <a:off x="928662" y="357166"/>
            <a:ext cx="7072362" cy="10001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p>
            <a:pPr lvl="0" algn="ctr">
              <a:spcBef>
                <a:spcPct val="0"/>
              </a:spcBef>
            </a:pPr>
            <a:r>
              <a:rPr kumimoji="0" lang="fr-FR" sz="4800" b="1" i="0" u="none" strike="noStrike" kern="1200" cap="none" spc="0" normalizeH="0" baseline="0" noProof="0" dirty="0" smtClean="0">
                <a:ln>
                  <a:noFill/>
                </a:ln>
                <a:effectLst/>
                <a:uLnTx/>
                <a:uFillTx/>
                <a:latin typeface="Times New Roman" pitchFamily="18" charset="0"/>
                <a:ea typeface="+mj-ea"/>
                <a:cs typeface="Times New Roman" pitchFamily="18" charset="0"/>
              </a:rPr>
              <a:t>Industries</a:t>
            </a:r>
            <a:r>
              <a:rPr kumimoji="0" lang="fr-FR" sz="4800" b="1" i="0" u="none" strike="noStrike" kern="1200" cap="none" spc="0" normalizeH="0" noProof="0" dirty="0" smtClean="0">
                <a:ln>
                  <a:noFill/>
                </a:ln>
                <a:effectLst/>
                <a:uLnTx/>
                <a:uFillTx/>
                <a:latin typeface="Times New Roman" pitchFamily="18" charset="0"/>
                <a:ea typeface="+mj-ea"/>
                <a:cs typeface="Times New Roman" pitchFamily="18" charset="0"/>
              </a:rPr>
              <a:t> alimentaires</a:t>
            </a:r>
            <a:endParaRPr kumimoji="0" lang="fr-FR" sz="48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ransition spd="slow">
    <p:cover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1571612"/>
            <a:ext cx="8286808" cy="3863922"/>
          </a:xfrm>
        </p:spPr>
        <p:txBody>
          <a:bodyPr>
            <a:noAutofit/>
          </a:bodyPr>
          <a:lstStyle/>
          <a:p>
            <a:pPr marL="88900" indent="-6350" algn="l"/>
            <a:r>
              <a:rPr lang="fr-FR" sz="2800" b="1" dirty="0" smtClean="0">
                <a:solidFill>
                  <a:schemeClr val="tx1"/>
                </a:solidFill>
                <a:latin typeface="Times New Roman" pitchFamily="18" charset="0"/>
                <a:cs typeface="Times New Roman" pitchFamily="18" charset="0"/>
              </a:rPr>
              <a:t>Le gouvernorat de Gabès bénéficie de</a:t>
            </a:r>
          </a:p>
          <a:p>
            <a:pPr marL="88900" indent="-6350">
              <a:buClrTx/>
              <a:buFont typeface="Wingdings" pitchFamily="2" charset="2"/>
              <a:buChar char="§"/>
            </a:pPr>
            <a:r>
              <a:rPr lang="fr-FR" sz="2800" b="1" dirty="0" smtClean="0">
                <a:solidFill>
                  <a:schemeClr val="tx1"/>
                </a:solidFill>
                <a:latin typeface="Times New Roman" pitchFamily="18" charset="0"/>
                <a:cs typeface="Times New Roman" pitchFamily="18" charset="0"/>
              </a:rPr>
              <a:t>environ de 340 jours de soleil par an avec un DNI de 1800 kWh/m2,</a:t>
            </a:r>
          </a:p>
          <a:p>
            <a:pPr marL="88900" indent="-6350" algn="l">
              <a:buClrTx/>
              <a:buFont typeface="Wingdings" pitchFamily="2" charset="2"/>
              <a:buChar char="§"/>
            </a:pPr>
            <a:r>
              <a:rPr lang="fr-FR" sz="2800" b="1" dirty="0" smtClean="0">
                <a:solidFill>
                  <a:schemeClr val="tx1"/>
                </a:solidFill>
                <a:latin typeface="Times New Roman" pitchFamily="18" charset="0"/>
                <a:cs typeface="Times New Roman" pitchFamily="18" charset="0"/>
              </a:rPr>
              <a:t>Source géothermale à </a:t>
            </a:r>
            <a:r>
              <a:rPr lang="fr-FR" sz="2800" b="1" dirty="0" err="1" smtClean="0">
                <a:solidFill>
                  <a:schemeClr val="tx1"/>
                </a:solidFill>
                <a:latin typeface="Times New Roman" pitchFamily="18" charset="0"/>
                <a:cs typeface="Times New Roman" pitchFamily="18" charset="0"/>
              </a:rPr>
              <a:t>Elhamma</a:t>
            </a:r>
            <a:r>
              <a:rPr lang="fr-FR" sz="2800" b="1" dirty="0" smtClean="0">
                <a:solidFill>
                  <a:schemeClr val="tx1"/>
                </a:solidFill>
                <a:latin typeface="Times New Roman" pitchFamily="18" charset="0"/>
                <a:cs typeface="Times New Roman" pitchFamily="18" charset="0"/>
              </a:rPr>
              <a:t>,</a:t>
            </a:r>
          </a:p>
          <a:p>
            <a:pPr marL="88900" indent="-6350" algn="l">
              <a:buClrTx/>
              <a:buFont typeface="Wingdings" pitchFamily="2" charset="2"/>
              <a:buChar char="§"/>
            </a:pPr>
            <a:r>
              <a:rPr lang="fr-FR" sz="2800" b="1" dirty="0" smtClean="0">
                <a:solidFill>
                  <a:schemeClr val="tx1"/>
                </a:solidFill>
                <a:latin typeface="Times New Roman" pitchFamily="18" charset="0"/>
                <a:cs typeface="Times New Roman" pitchFamily="18" charset="0"/>
              </a:rPr>
              <a:t>Potentiel éolien: vitesse supérieur 7m/s à 60 m d’altitude</a:t>
            </a:r>
          </a:p>
          <a:p>
            <a:pPr marL="457200" indent="-457200" algn="l">
              <a:buFont typeface="Wingdings" pitchFamily="2" charset="2"/>
              <a:buChar char="§"/>
            </a:pPr>
            <a:endParaRPr lang="fr-FR" sz="3200" b="1" dirty="0" smtClean="0">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33</a:t>
            </a:fld>
            <a:endParaRPr lang="fr-FR"/>
          </a:p>
        </p:txBody>
      </p:sp>
      <p:sp>
        <p:nvSpPr>
          <p:cNvPr id="5" name="Rectangle 2"/>
          <p:cNvSpPr txBox="1">
            <a:spLocks noChangeArrowheads="1"/>
          </p:cNvSpPr>
          <p:nvPr/>
        </p:nvSpPr>
        <p:spPr>
          <a:xfrm>
            <a:off x="0" y="332656"/>
            <a:ext cx="9144000" cy="7651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p>
            <a:pPr lvl="0" algn="ctr">
              <a:spcBef>
                <a:spcPct val="0"/>
              </a:spcBef>
            </a:pPr>
            <a:r>
              <a:rPr kumimoji="0" lang="fr-FR" sz="3600" b="1" i="0" u="none" strike="noStrike" kern="1200" cap="none" spc="0" normalizeH="0" baseline="0" noProof="0" dirty="0" smtClean="0">
                <a:ln>
                  <a:noFill/>
                </a:ln>
                <a:effectLst/>
                <a:uLnTx/>
                <a:uFillTx/>
                <a:latin typeface="Times New Roman" pitchFamily="18" charset="0"/>
                <a:ea typeface="+mj-ea"/>
                <a:cs typeface="Times New Roman" pitchFamily="18" charset="0"/>
              </a:rPr>
              <a:t> </a:t>
            </a:r>
            <a:r>
              <a:rPr lang="fr-FR" sz="3600" b="1" dirty="0" smtClean="0">
                <a:latin typeface="Times New Roman" pitchFamily="18" charset="0"/>
                <a:ea typeface="+mj-ea"/>
                <a:cs typeface="Times New Roman" pitchFamily="18" charset="0"/>
              </a:rPr>
              <a:t>Les énergies renouvelables</a:t>
            </a:r>
            <a:endParaRPr kumimoji="0" lang="fr-FR" sz="36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
        <p:nvSpPr>
          <p:cNvPr id="33794" name="AutoShape 2" descr="data:image/jpeg;base64,/9j/4AAQSkZJRgABAQAAAQABAAD/2wCEAAkGBxQTEhUUExQWFRUXGB8bGRcYFx0dGhcYGxwYIBcaHRoYHCwgGholHRwdIjEhJSkrLi4uHCAzODMsNygvLisBCgoKDg0OGxAQGiwkHyQsLCwsLCwsLCwsLCwsLCwsLCwsLCwsLCwsLCwsLCwsLCwsLCwsLCwsLCwsLCwsLCwsLP/AABEIAM8A9AMBIgACEQEDEQH/xAAbAAACAgMBAAAAAAAAAAAAAAAEBQMGAAIHAf/EAE8QAAEDAgQDBgIGBgcEBwkAAAECAxEAIQQSMUEFUWEGEyJxgZEyoRQjQrHR8AczUmLB4RVTcoKisvEkQ3OSCBY0NmOz0hclJlRkg6PCw//EABoBAAMBAQEBAAAAAAAAAAAAAAABAgMEBQb/xAAlEQACAgICAgICAwEAAAAAAAAAAQIRITEDEgRBE1EiYRQycVL/2gAMAwEAAhEDEQA/ANn+NoQUBPikSQI32png8Y2uCFXO1c5WwsEKKSORo3BFxNxvvW74lWzNcjsadv3wpbaQLpBvzmKqo86fcaUr7YMxbNees0Nw/gLr1wAkHdVga246jHJnO3IFwyr3MVauDYMKQSYgdNZofB9mDHjmx+yfxFNOHcOWhfgXKI0Xr5WqOSaeioRa2LuI4FsLyZFAkSk7npA60rTgFqWUpGmvSracWhx6XEwW5AGkRsa0xjqGSVjVRHhHXed6lTawU4p5K5iGHmBC7A2F+Ve4fGgiDrzpzxzijLqCFCVDSJF6r4SkgZPyatZWUS8PDGzLSwkKmxrEE7/OtuCY/LKFgKB589hVhRwxlYgFKV6xN+tS5VsKsQPlTTocAsYM+l6dYXjWexQZNHK4cTG8Aa6fzqDH4SEmNTy1FZyakWk0bYTKomNqMU0CPDqK94dwvKmUnNIkk0VhmiTcVkzRAKMKqOnKh18NUdbCnL7hTZIqqcI447iV4gg/VpeLSBEfAkZjO8qJpKwdAuNwcKIpdiUVZMe3e3vSfF4c3rRMhiZxNaNoE0e5hiBQ6mCKoRizagXaIfcigFuyaaYh92ddCVg01f4pMiJ2vVd4Wm+YbbUeXgpXI9KrrbCzVxUXNQxmol5AUI2odtrLVCN2EkaTRpxEtnNrzpnwwpUjaRra9L8YgqkRArBu2aJFadUZNZTUYA8q9p2hUBnjGZKUkaa1Bh8pMAkcr2mgEGt0Wrq+P6MO4U7iFqORXtT7s/jAghOaAdQdJ5iqveaLw7psKJQtUEZUzp+HYSRpJ/MVAMLCiIpDh8ccoUgrBA8QEWgUbheL5DCzdRkH871xuLR0dkS8Z4GMneAfWTJ5qG80IvhQeSMl41NWBnHCMxvy6UBhn0haoUEpJnoSaaboGkVzGcFKTcFSRqNY9N6idxWHSmGGsqj8RJJjyk+tXjCRdRTmtoKofGWFd+pWXLnJMAW1tHpVwl2wyXGtAgXeTTXAsqPignkaXpa1namXDcQU2GnKr7OiaHTeMcbRKgRCtxz0pzgX0ugQYVy50vfeS62Eztf0oIpLSQQTy/JrOlL/AEq6LH9JLWwyzcfxoljirBVAuTqeVJsNjg4jL9rSelAOJy2EgzM1C472U50NO2+NGGwj78iUo8PVSrIHuRSHsDwzJw7Dj7agVqnXxkqHyiqz+lTjq30YbA6FbgUojU/ZRPSVEx0FdHZxjSmwhLZRlASk8wAAKXVoLTI3cIAL0OphoxEzyNGNsKUOlDv4CNaAEuOQJOUWHzpU8bU8cRqKV41qBVITK3icQkqKJ8QAJHQzH3UMtqheNr7vEMufZVLavWI/PSmSW6pCZvgnCnSiUiKiaYIogorWJDN2iakUajCYqJTlXRNhuFxZQeh1or+kk5tJpJ31ZNZy47LUyxHiaRoBWVXHHJNZU/Eiu4sRU6U1ohFTJTXWcx4Wq9QmKKabqT6PNAEbWKWmYOojpRXCe0SHZZdSEOp1QdFD9pJ3BqIYel/FuC96AUnI6m6FjboelZckbyjSEvTLKloz4VKSnkTI/wBKdcNXJhQEffVA4B2gUsnD4j6t9Nr2C/L97pvtVrwGKVIGt6yrtEu6ZZXlFDZyGP4VWsbiu8WgKkKkX9eVWAqJbibmouH4VJOYokpMBQ2V5VmsZZbyVR9ohRHWtWhFNONoKXL7+kUMrDzcU0xNErDpFFnEFSQgqgTN/vtQrbJqTLTEZgnilVqctPFy6yOlt9hSp7jvD0JAddQhYiQFSeswCfeqL+kvtCw4GkYN8qSDmVlzAzFrwLC9OXImJQaJOGNHGcZccF28PvsMvhT/AIpV6V1vgwCVFCwEzoT+dKqP6H0spwOYFKlqWS5zBvAO9hHvNX9otqSARMaTr6Go9FewrukxlkZot1oZ1pMHNaLmTrSviqkoBgmR8P8AGa14eouNy4SLwk7Ef61Lg6stSzQvxYuSKXKaJknSm3GiltICTeLmq0+6o7mqirJZXe2/Dc2HWoaohY9NfkTUnA3O9Zbc5i/9oWPzFO3Wu8QpsiyklJ8iINIv0YpGTEsuz9Uux5EyCI80/Onpi9DZDdb9xFMU4aJ0rZ1fhjarTJYrLVBYlqmZN60carZMzYn7qK0Wo0e83QTiZqySHvK9r3uayigsbYzhoQYobuYpu8yomFAyKHfYjSoixyQMhFqIZFaJRyohrrVkWTIYBrVWHvRDPuKbucJWGw4RbluOR8qhySKSbKP2o7ODEozDwupHhVz6Hp12oDspxspzs4pYbdbgSsxmBga7kfMGavfc1Qv0o4VpLbazHelUJ5lEHNPQGPU9azlj8kXF3hnRsC8kIlRsNyYFDHtrg2QUOPtxzScxHMEIBNUtnsQ0tKFOvPrkAmVjcC1xpVo4F2QwDagUMJWqdXfH6wbfKolF/RakvsUcR7XNYhX+zM4jERbMEQn3OnrQrPHiyc2K7plMWRnK3DyskW+dXxxRSSAAkbACBbQQKBRwdpbpc7pvOblWQSYHOKhpoq0yludsnnvDgsI45M+NSTl9hb3IoN3s3xTFXxDobQfsztyyt2Pqa6qhnpWdxO1Kh2c14R+j3DoWO/Ut0bgHID7X+dPP0ldn8Hh+EleGYbbPeIGYCV6mxWolR9TVjdwhmqx+ldWXhoTzeR8gs0nEEyv8Vae4U8xi2UnuHkJDiI8BVlGZPIEjxA852kV1Hs/xJvGNJcYVmBtG6VbpI2IovFYVDuFbbWAttbSAUm/2R+ZrloaxHAcUH2wXcE4QFp6cjyWNlaGqtpWTSbo6i+lOaAmeqr+fSnHD8N9WEqGl0n10pZg8W0+yh9hQW05dKhqOaVDZQNiKOa4hlGnQx+YqHbRapMT9oOHhJki1VrINxFWXimMU6Mp0BtzNJ32whClrISlIkk6ADeauOsky3gjThwBO3OucYPjyMPxLEKTmcZX8XdDNHw+PrBmT1NEvPPcWe7tsqbwaD4laZvxURoNtTTDB4NtjiqG2k5UJwun94yTzJ50tgXDgfHcG+2gNPtFRuUk5VzOwVB5aUZi+HiFgpOYnwmeUyfKqfxbshhnyVFvIo/aRa/ONJ9Kh4X2exzRP0XGiAPgfnKRyBAMegFVUlkLi8D57AKTJ1iglqozB4zGoSU4rAqWki7mGUlfr3ZUFexrwYQEBQzQRMKQUqHmlQBHrWvHNS2ZzjWhatsmvPo0U17kCsbZCjeY/M/Ktboz2AJwBPL8+VZVgaypSAUg+1ZWXyM0+MzGYxB+GVE6k0mxSjmJTpyotlE1IRm1q4xUTOUmxYy2VEAC52FTFgixBEa0+wiEkiBFomL9b179DWm6Tblr8qHyZGoYAeH4dSCFGyToTvyimR4staICklIUUkm0EbfzofjnEizh1qUmEIQVERyG3nYUj4A0RhmwqyinMr+0slSvmTWV9nkv+qwPUrz2SLjWDP3Vx7t8pT+LxBE5MOlInbVI9ypR9q6zhVBk94fhSCo+Qua5ypmeC4zFr+PFYpJ1vlSom/wDeKvYVPI/RXGvZ0nBYAhltSjAKE68oF6lSlIUBPhMX5UdhwHGm5V9hMewoN3CFJ0q1JslpA/aB5eFIdVDuGI8ZQPGyf2yBdTZETaR5aNMAMyUutqCgYKSDIUDoRGoqBpvncfmxquv4VfDHO+ZBOAWqXWhJOGJ1cQBfu51A0qW37GqOiNYYFuRe9+Y6UI43ypNhO3uBQEqVikQoAgJzKUZ0lCQVA9CKLw/aE4hX+zYLEuA/bWlLTfnLpCo8kms9M02iRxu9Ub9NaQnBNDm8PkhddHThXcsuNpSrkhRUAPMpEn0rnX6cU/7KwD4frSb7whVqbeBJZOj4RhIwrUXPdoN/7IrZLbTjamnGkKSpJBBEyDqDUfCEy20mI8Cb/wB0UW61kJPK+k28hrS/Qfs5k3g3uA4guICneFuqHeo1UwTYK9P2txY3g1fHHUKSlxtQU2sSlSTIKToQa8PaXBvko79rNoptSspjcKQuCPIiiuC9mGmGlIZJ7tSitKM2ZLeb4ko5JJvF7k1OititxKQComABJJ2A1J6Vzzij6+LOEJV3PDmT43NO+UnUydh7DUyYAvPbngqCzOIe7rCJ8ToFi5EZUZhcCdgJJiIpLwvh68QEOONdzhkQcPh4iY+FxxOnVKdtdYq9k6GOE4a202ltlISgCwH39SedVDuSeNKTyw38R+NdASiDJqkYN2e0DvTDx8m/xpslFhThDNbrwJsdqIxPHm8Oo9826E/1gaUtHnLckDzAqfg/G8G+r6vEsrBIlGcAx5Kg+lNToOtjPBv5QiwtaAdBSrjLQ7wlOnX86UVjsWMPnJyhAkkmwAG5PKqU5xFfEVSQUYMbRCsSR01DX3+9KOHaG8qmMQsOIztkKQTAUNFdROo671BKgCAYB1o5twp+GAIiItFSYHDBa8q9DvW6lSyYtZwLEkisp5iOGQoxMdayjtEKkKm0RRLUbifKp/oKx9k/f91bBqPiBFamOUTNtII8JIPWpEqWNVaUuxGExDhKWVssp2cWFOKPkgQB6k1CrsAhzxYrEP4r90rytjyQiPvrGUjaKF/ariIxLzXDgZLhStxYIyhlJKlpBBnMcoEdasjmBbJOUxyGwqscV7LYc4tLWGSjDrGFUtC0JgpdS4jKo7m0g9CaZdn+KqdKmH0d1i2xK0bLTs42d0H5G1RHZctYBO24U1gngLlY7sRuXCE/xpD29www/CGmANHG0k8yErKvcgmr7icElzKFiQlYWP7SfhPob+1U39Mf/Ymx/wDUJ/8ALdomsNihLKResOpPdN5f2E/5RRjLoI5UDgxDKCqwCASeQyi9GNMgiRprOxFPrgLNvo96TduuIqw2Bc7sAuOkNNg7qcMabmJqwspiq52tZLuKw7cShlt7Er80oKGv8SifSoloqOyXsJgk/wBH4QhCc3dJJOUTPOYmauuDVpzqu/o9R/7uwn/BT91WJxECan0UHOPJ9a5B/wBIlSfo2GjUuqJ6eGuhYXFpcUpKJUEmCr7ObdIO5G8aaa1zT9PB+qw46uH2CfxqKLOs8Pa+oaj+rSf8IqdN7KF694cz9U3H7Cf8ooDtTie5aS/MBpQWv/hggOeySVelAzXiPBMPiBD7CHRyWkH2OopMf0aMIUF4PEYnBqBkBp0luera5BHTSrsEbisCYpMDlfZXhZxeMxjePfVinME/9WkgJaSFgkL7sWKrECSYi1XTHAbVQeyTqm+PYpU+DFPYhnSwWwELAnqkqrqTuERv7006E1ZWXGZrnPCv+8OJHJmP8LNdE4KS42p6LOuLUn/hg5GiOikJSr+8a55wP/vFjZ0DR+QZrW9GaWzpOEFxOlDca7K4PE/rGG1n9ogBX/ML0Tw/EtLuhxCx+6oGP+U1vj+IoQtLSIceX8KBYJTutZ+ygc9SbCTSkhxZzjj/AGcYw/EMCwVuuMvoWO5ccK0IKIKAAdUzsZvFW5fD4FhAHKqp+k5C/pbDiTK8LhziBFgcjzeb0y5q6Y8tCkgo+FQBB6HSiLp0ElasrH0YUYmGxoDO81tiraUA7NbdbMe1Bh4pXtKymsp/GhfIx8wUAGCpPzoV/DFRKlKmim2D6ULi+ENqJUStB1Km3FNm26spAV/eBp60LewR57uhJNpiIkkmwAG5PKrDwd0KSJTCtx+d6qvBQg4jEB1SnVMLQltS48KHEoggJAE5ioFUTFWppnLpUyfZDiurELjAXxkJNowRPu6PwoftThmFlJWpzCvNXaeW2qEncFYGRSDunNpy1rUOn+nF6/8AYU/+aqrky7NgT5GsldGzaspjHEVuJShsIU+fjUlWdluPtlSdQdUosozBi5FX/TM2U4JhJJUe+1OpIQu5i2+1WzhfG0YZ/HIdR4FYjM2EAH7CUrtYCCmf71V/9JCkcSaZbw8oLaytanBACcsTYmiU7jTBQp2joXCDDaP7KfuFCYsDAqStIK8M6sILIjM24tQCS3JAKCTdG2otIpbhO1zCEpSUuGEgaDYRzoPtJxlrEfRlQtKWnQ6EkXUpJTCrGwy94L7q6UpSQRi0XDDh9w+HDd2mdXnUg+YQ0Fz5EpqLjnCQ21i3/tqwykk8koQ4QByuomlqO37I0Q77D8fzIrTtH24aWy/h+7cC1tKRNoQpaSIN9QTB61DkX1QV2H4Mh7hmDJK0q7lMKbcUg/4TBHQzUfG8O6w5hmF4x1TOKeLSsyUB1P1alJCXUAQCUgaZvFYigeyHbRrD4bD4UtuKU2kIzDKATpNzMfhQvaztcziVtBKFyy5nSoxdxJ+qUL6ZgD5UrHRd2eH90kIQiEJEJCRYCuRf9IFZT9EBHxJd/wD5ir7hf0hNrWlIQ4JOpi1if4Vz/wDSXiU8TWypJKO6SpPjEyVEXEH92iwO4cOMNN/2E/5RSbtTjO8BwraUrcW2oOZvgabUCCtcak3yo1J5C9K+FdvWVBLfdrBCLG0HKmY13igVds8MErDbLiSvMSTBKlqGqjMk7eQgaAUMCwcDxGNSwwVJZxCFNIMhRadEoBjKQpCz1zI8hVhZeJAJSU9FRI88pI9jVM4L22YSwhvI4VNNJBgDxZAArLflfyqT/wBoeG/q3fZP/qowBXOCYFx1OLcZALrHGnHETJGXOlDkgGSO7Wox0qy9p+GvHCYlT+LWoBhz6tpCWmz4FazmcP8Az0g7E8bbwreKU4FK73GOujIJypcIyZpIg2I3vTDj/bBh/DPtIDgW40pCcyREqSQJIVpejADngT6msmFxCQSEgMOgQl1AFkkCyXUixGigMw3Cee9lUBXafHjbu1/Is1eXu1eFhIWFEeFQOSRKYggzqCPMGqN2GYV/TuKxJgNvIcyEkSSVtlIjWSAbdDTA6PjuzOHeUFONoUoaKywseShce9If0f4ZCmXxfvEYl1ClKJKlJCyWpUokq8BAF6uaBeq72Lww7nvQf1maR1S69B9QqPQU7ZOCscZwoVxpLSxIVw9cjop0g/dT7geGW1hWmnPEtCAgnnlEZvUAH1oByD2jAO3Do/8AzKP8asmPxkEoZYddUDBgBKB5rcIB/uzVKQnEQ4hf1gb3KSo9ACkD3J+RrVTFecEJOLfGJAbcUQhuDKFIbTmKAoxLoK1KIgSCInKYsSuHJ61suRGL4ytnDVlWJXDk86yn8gviMDNLcbgB3rMAlKlnOnMYgJUQcsxZWWp+K8UyylBGbdVreU2mlCuJOgpUVE5dPCnexuB+NYvkNVxkasEScatKssKWFHchLbSkRyIIN9pO9WxjCqTMqKupAn5WPtVCxLgUSolUqMk2uedvzyofvY0cWPKddrBWvIe9T3K6DfCJnj7wI0wSB/jn+NOO0XESz4WW1LcO4SSlHqNT0/JpbuJLSysKPfEZSqTmSnkTqT00FAsIUtUAnckkmAN1E8vzvU9mV1CF4J5xRKkLkypSlJPqTb5UNikLjKltYQOaTKjzVb5be5qTE40wENqUEDckgqP7R/gNvMk15g1OLV+tWlIGZSsxhKRqdfQDcxyqSjTCYSxW4k5E2jQrVsnSw3J2HU1FiHFKJUoXPSAOgGwA29KIxXGHSrwOOISLJGdVgN1EG53J9K8w2NxC1pQl53MowPGr532FzQBmDGRJeI+E5Wwd3OemiR4j1ililecnc9dzbzNOOI8XczQh5zIkZQc6pUE/EsmbkqsKEPFX/wCuc5fEq26t9hagDOFOhAcej9WghNtFrGVv2Eml2YAeXlsNfenb3F3W8O2AtWZxalkzcIFkieutA/0k/MlxZNgTPMyaAJ+zTiRiWyoHKCqbckGPmaXBd/KNh+0fxpvwjiTxeTmWojxWt5UCnir/AIoWdOmxpAaYDEhtaF/sKBIgXyqgj2NT8QbyurSAQAo5bbHxI+VQnibpHxquozcanT2ppxDiL5bZd7w+NBSYAHjRv6/jTAXYZ4oUlSTdJkW9h5ESmp+JNJSoKR+rcGZHQbp80mR5VEOKu3+sVGvofwNMOG49x1Kmc5znxNn99PxN+Sh86AF+FxJQqddlJOiknUG/z8jU+KbCYUkktquknpqk3+Ib+9QjiTv9Ysep/NtDReD4usEpWteRVjBOZMfaT1HzFAEeGxAjKoEoPuk/tDr0305GtnGFIIiSDdKhoRsRyPTasxmIfbVlLq9JBCzCkn4VAzof5GpMLxRYkLWtSTr4jI5FJO/Q2Oh2oAuvZTtQVFLWIkGwS5Fj0VyPX35k79Hyp4fhzzCj/jVXPcQpxBHjUpKrpUFGFD31GhBuPnTngHaxxhHdlIWkfDNsp3uBcTP5tTTFQW2r/wCJV9MAP84P8atGBccLjv1YCCpKoKyFAFIE5csXyzE2n2ozWPX/AEgrHpR41MhrJcoABBmQJm1rxTZvtK/mUoISCuJsfsiOfvyp2Khvh8F36cQmUj/aVXKSYKUtgEEKBSoEWING8CcLjKHVqlSxcRASRYgDzBvv0sAm4HxhLSHO8BK1uqc8OXVcWiZERRvBeLoShppQKcqEpKjABUAAT6mhNBQ8yV7W4TWVVknH2nyDcq9FH8itnePNpJCu8TF5ykj3TJ01tQgcP7J99OmtaKcHUV83weXPjxsXcPa440sSHhETKrQOfi3+Qpi5hXQkFDeZRFilIOQHkU3zHnSxOHSAlZEmJSIEAHRRka8h68qgAJNpJOkak/O/5517XBOU49pKjRM3OAczBORQJ5pjzkq+/wA61xTwA7tB8M+JX7ahp5JGw9TRuJ4g4wktJcVnnxqznwkfYF9tyNTahDxvEbrzf2kpV75kH19BWwwFtoqISkEkmABuToPzteiuIOJQO5QbAy4oRC1j1+BOgG5pl/SZZbClIa75YkfVJSUNmQScmU5lbClv9JI/+WZ9C6L7CzsW1oAWz6+vsLD1NM8N9UyVz9Y9KEG/hb/3jnrp71Pw0svuJR9GjNMqDzghA+JXiBqPiPEsM4u7ToSBkSUuhIyJ3CVNGJ86AFJVvFomI2Fkj1N69baKiEjVRCB/aUfF+FF/SMJqUPj7X6xo6WAu2PamPAW8MXM6e++qSXDm7si/VN5gz6bUALO0OUvKQn4UZW025a/OaXACdLZjy+FI8+U00UrCqUFFb8kqX+rb19F8/wCNRoRhbePEfCT+qRvP/i8qQEnZNsF9Fh8Cjt+NKmyI2ulXLb16VZOzYw4fTkW8VZIGZtIEEibhw8+VKmhhvD439SP1afX/AHvWnYABOttgrbUWO/n8qcYZOfCPoGrSw6nyNlR0gUKj6LYFb+hT+rRf3cpj2exGGDyUhTp71JbIUlsA9DCiZsB60AIQsTpbX+6rX2NbtrKVAgwoEX5KF0n1ozFNYVpakK78lCig3aEjnobfyqPvcLMZHz9k/WNjyNmjQAZxdIWEYhAADvxiLIeHxjoFa+tLAvlb1O3pqn7qecHxmHJLC2nA28oBRU7OVY+E2bEEneaGxbqGnFIVhkhSVQczjhvsrwkWNIDOHvhxPcLIF/q1mIQs/ZP/AIavkaGcbKFFKgQoGCIuDy6/xFbJ4gmI+jsg6Qc5vuPE77WpvhuIfSEkBDXfpEp+rB7xCR8HimFp1HOmABg8VlBSoZm1agag7KSTor79DUjuGUkiJWlV0qSJBH3gjcHTyqIcWdH2gnybQnzslA9R61PheNuSQta1pVZQCjI5FJBsobbHQ0ASYfCu/wBWuP7J09fz99F90Em8yPL0k7dD6GleNZKSFZs6FXSvmN5m4UNxMjyqJp0gEAkTaR+TehgWBsjkfU/gBfp6isexRTcBJ9Y/heqw5w+TJdeWCIu4YHoN6KYZCUwDAHXSvN5/O63GKyT3RZML2ufQkJASQNJvHSbVlV9C+UetZXnPy+f/AKI7o1cd5CT9386J4chV1uDfwgwcx563A+Ztzhe2/BE3G4GsSJsbTFN0uJdPgUk7BB8JAEgDKqx9D981t4fDCU/yegi02Ruqkkm5N+vzj83qY/UIzf71Y8H7iDbPfRR0TyF6Jw2GyytxJyoPwmxWrZEH3PSluNdKlFSjc3J09tugr3TUAV+dT62J0PuaJ4bhkeJ1wfVNxIt41/YbBI53NaNYdS1JQkSpRgWBE8yRoAN6n4s+PC02fA3YGYzrPxuGdRQABisQtxalqMqUb6xm2FjokUModffl9o3G5qTu58vIGEjVUjc0TwvBl51CNAq6oJGVsXOtr/hQBOE9xhc1g7ifCn4RlZGp9aSAbCRNhb7I1NlUy47ju9dUpPwj6tsSICRaYPO59aW5bGB+4kQk+ekUAZBURr4j+98Cf4fhTZhRbwLzmhfWEDWYF/n4hShaYzEDTwiUnXffWnXaFPdowrFhlRmV8ViddORCqQCRw/HfRITqdTE/ZrxZ+K+iBud8v7vKvCuU6jxr5q2/1+VY65PeX1V+0rr0pgO+yH/a0/8AD/gP3ar6V7zo5zO/93pVg7JL/wBs1+xzPTpVedXZVxZfNXWl7AzNE3+FfM/+npW4WUklBMoWFJN7ddPKtVqkuXFxOq9fzNezJvHiR+8bj13IpgWDtczLyHU/BiGwofFrAgW3jL70gkmJnxDKfMaG6vKnyvruGJMSrDrI+GfCTf8AzJ9EmkakSSI+MZh4QLjzOmopIDxMbgCfCdLKGhufn51YMafpOHD4gus+B8CJUj7K7D8+lV8megXY+JI8Q3sLUy7P8VDLoWq6Fju3kyT4TaYA9d9DTAD9yI1vdOxHlW4cIOaYIIMzEH7KxJ96J41w0sPFsXT8bSoJzIN4km9vzegUGIj+7dIn9pJj8+9ADzFJD6FPoADif16E89nkwLg7xSvN+dump+E69DW3DsYtpaVtmSPhBzHMPtNqFgaM4rhEgJfYsy4bCwLK/tNq3jl+ZAM4fjQmUqBU2o+JIsZ2UkgQHAN5uK2xmF7sgghaF3QsCyh5XIUNxsaXIM/duY5Ak2HQ0w4bjgJbWCtpeqR8QP7aAkeFY3G4+QBqlyPLl+T9w8qkDCNQBGhJ2n035/xqPijScOqFutpTEhRUE5gdDkHjnmnnSN/tYw2fqwt0+WRB6EqlSh6D3vXL5Pjx5V+yWkywlpHJNZVaw/apKkypBB5C4HkTesrxn4nLemTSHi1pAuAdr6D19K1bcQkZlDQTA68q8bf/AHsw8oBNrVIy6mD3icotabkfnapUaMLFOL7XrbSA2fDslXiRHRJsNNRBrMN26aI+tZUk/tMqt55Fz94ozH8LadSQUwANQBKRakHEOyiRdlci4hdlaCIjWb8hoK9Tx+eCVWzSEkXHhXaHBlDhbfSl1Qyp71BbyJPxHMJTmPOR51scEtQlAK06S2pLgCdz4SYJqgjs27kKyMo66kbfdShYcaVYqQocjB9wa7I8ilpmikdIcamxgTqCCISNNOdOGCWcKt3Rx892jxaI+0R7R7VzNrtVjUCO/WoaFLgCx7LBpl/19xCsodaYeSiQmUFOUW07tQq+xVjxxMTYwkRdIPiOt6icAEAx4UyZBuTrpStvthh7Z8IsX/3b59vGgxRX/WPBqkFeJbJN5Slem1lJ+6n2CxhwjCBx5lvw+JUqgqFp8Qv0BNE9o8SV4p5X7HhssC48Jj+9JqLgnaLAtPd6rEKVbKAWSCNASTJtlJoJeLYXnP0vDlSjJzJWNdf93alaHZjcy2L8z4x+Raoyo5DdV1/ti+tEfVFUjEYQjLHxxeOoFafR0FAAdwshRP68aW/ep2gHPZNJOMgSTk3UDoB+FIMQk/XCVWVPxjmfxp1wR9ph9TqnsOlISqCl4E6GIGYmgsbhmy48Q/hYUo5T3w0zW35UrQAaZKxr4kR8Y5R99RhZCUq3SqPjGm1vOfeiUstjIr6ThPDr4533hJqJSsOAoHF4eCZGVKzcf/btTtAPuxpSp17DKKcrqDAKiZKQrfSyCo+gpCtvLmSYCm1aAE9DryipsFxrCsvNunE5skZglg+JOhE21Tb1qDinanBreW4DiDnF0BKQJi5kqOpvpvS7ILPSiSQAfF4kwga8gdeelYFE3MwqypWPiG/3fOlrnafDgADDuqy6Fbw//VFDq7X6hGFZTP7Wdfl8So+VFisvmFT9LwhaMHEYWVIuSVN7i2saR/ZFJGcMpfwoWQr9lHwq89h+dqrI7X4qZbWlu0fVoSg+UgTHrS3F8Uec/WOrV5qJHtpRbCy8vtZR9attE/FneEhX7QSk5j6CvcF2pw2HzpUsvIcTDjbbZAJ+yoKXGVQN5iqCzhis+g9Z+GfWpE4Baj4UlW9gTaY209alz+2JseYjtUkfqmJ2CnllRjbwpgW9aEHaHEOBcuFAyk5WwEAnQfDr6ya9b7MPkGEWmxMD5Xp/w3sUkEl1dgNEgx1knra3LrWE/J44rLJckUZpsqO5J1OtWPhfZsutotCs/iJJEJmIjT+NW7B9n8O1BSi43Jm5/Jjypo6+kDaTra1tJri5fPv+iJchCx2SQEgBYt0rKfIUlV4PoLfPSsrhflcl7F2K5EnW3QXzZRpJ+Va9wLmNIgEx6H1+70rR1ceI6dNbaz6ffWzTukEgHptYECt02ZhDOLgFIygT5p/iT7e81q2pRkiLRfaBrvfXSoUNtxBAzTIvO4sRpbympcQZyAqM3jknSL9bn0odAzxwLUk5hmJBgzbnPpJ9xWg4M1lVnAUpWiiScgEADXccuc8qmTi0jzkiAdEybX9qjceMEpAJNh85tTUprQkwBXZ1pWYhwpABtrp1iSom0bQaBd7HryAoUFKMeATfl00npTvDoUIvMfKNY5mRUgchVtgN5/J861XkTWmV3ZXcb2bDIJKwoi3r0vt60oVwp7MQltU3+WoM1e3FjZExYFUHntHPeo0uXJUIvcaqMEXB11Fax8qVZGpsoasGtPhUCDuDrb+FaOYQidTBgwJ9K6bhsOFAEo8MG+lxGURFzr/zGhHeHXJJCQdZEeLU39dIq15mSvkOcAXjSK0UirqOANKUpalFUxpAuTFtwAJvH3TXj3ZkEKlRsCZ0AEeEec2iN94rb+TCyu6Ke0iRUTzegq3nstlbkKKlHyg2kCNQed+VBvdlnsw8ISCAVSqcnOefO08qpeRD7GpIVYJucyBqsAWvF+VRdwoCYkAwTaJMxprYfdV34b2baQPrFhUyJAMDMBlv5Zvc0ajgzHeZycwF1GIAMAJhM/DNrzWT8uN4F3RzYAyIH5/0rf6Cq6gk5Rafb+XvV6Z4Al1zMShKQQBlB+ci1hz2609GHaSrKAnKmTA5m+wve3oKifmxWkHc5ixwtxQsknpv7etGYfs28sgBsgkx4vCNJ3rpCGYAEAK1GUbwCR67761GVibeG5IgyPKdNzWD86T0hObKex2PMkqXAvBSkkSOmvtNT4bscCrxLlPKAFH3NvnrVndXJCRMDc899uVj0FQvuuLktpUQDMm1p/ly/nH8nlfsjsyDB8JaaQoIQCowm9zIJ9BrTBhkNggAJ5R52060Mg5SJnNGnKBpPt71qrGKRkGYKJMWva9wDrHWJrGTlL2TdjFTmgGUgkz0jW1iZ2r1p03Ea/FpCY2P4VotQQBaev8AqdbfzoeCoA5wmQJAvBkE7dPlWVIqidazkISBAPinYgbW8v56VjCimZI8QnymDuddor0upEAp2MgctVG1x/pUCHUm6LGIEkiOnW1vej1oaCniEmApXoNetZQ7bxAAkq5kc99TWVPxor8SvONTAMTJJA1086jxAkWPkdgIN+kUQWzuACYsLRMcrb7VFJEHWdukfn5V15TFyR/Ig7nQXtyEkzl66/ialDmXczFp+yCSR51JhjKoIuT90zfy+6tmGlKuAL7aACelDl9kdbIkOAn94wAVaedt4PzqZDYTaTrp946Xrb6GnOL6wLaxoLmpJAHhnw9dLmTfXT5VDknoVYIVpXbpMi1haL7mdh7VDoN1EXmZEec6/wA6nQ0DKlFXxRrrOnzk1uwhKRfn/lItfW8RTtJCIGZGW94mBeZMn1g1s05lylZsd9xblz6daIxSgu6fDcge8C2w8JoVxaUEFJIzWjXYTNuf3U1nAw7DYsmwUBETbSQJ66Xt1qJfEV6wiDKiT58tZgTePOhkKiREEpzKvtP59zRAbBUNZIvEAkyEj5SPU0LqvQjMK2oguEmEwVECIFxbaJtPUURgGVq8WpJlIOltCZMa8xEGh3X4SQAEyNhqlIJy/IX6UcMWvKq8okKIgWAuRFt7dd+ilK1dFJG7QMGCLWmxhYvaZ3vboNLVArUwoZSQVTJkQSBE3SNyedLX8cru5QrKjNqLQVK2AvbxHraomHknN3jiyhNlISPjt4RmsQBMHe9qpcb2FDJTidEhSgE2O1+o1Eix6Vs25dREmYkaXFrmNRHP3oRnG94pORCSm4CZIsLxfY33orDuSCoxziJsbAe81MriBqjMDewIsJBudre1SYYgnXMSQLWlXLW8TNRLRIAzGVKuNyJM3nlRLzKECSfDYiRoCZOmtvwqXJAkStMknxEggWJIgWM+cisW8qBlMpvqAPTSbz6xQ/0+YXtMIEAdI9+ZqRGJJuNSJmbmBa5G01DtZoZMwjJBzSQY0vmI1HQXueXtJhZAcOUiNQqYmQQVZROnpfS1BpxaUiDpp0uDPOYFbY/GFIAJhO9tSTbrt987UK2wMcdMZfABEmLgquYAjN5nnPKiGG8hKyEIJTEpykhRk2JvpG/Og0YqU+ETF4JtyuSZ9uZrC6VCPQ6WFjY/nam7omz19+VZU+O0GIk66bWk7/hWxhAKjMG5BEn1In1io8mVJOUAT/DYjT2r3ECCmVZVAFQNza0jkfWnjSGmSuPFdhlBIsnRUdTQzeEWgbSADBOg1UIE9BW/DmyrMs2SrlqdjJEHnpzNHfQsgmBMRI1tqTJ0An2qXNRwOgVOHUqSPCJ0Nz91ZRv0UnUJ9Ugm3Wayp+UK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slow">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8BB82B-EE26-43D2-8AE1-FDCAF5563780}" type="slidenum">
              <a:rPr lang="fr-FR" smtClean="0"/>
              <a:pPr/>
              <a:t>34</a:t>
            </a:fld>
            <a:endParaRPr lang="fr-FR"/>
          </a:p>
        </p:txBody>
      </p:sp>
      <p:sp>
        <p:nvSpPr>
          <p:cNvPr id="5" name="Titre 1"/>
          <p:cNvSpPr txBox="1">
            <a:spLocks/>
          </p:cNvSpPr>
          <p:nvPr/>
        </p:nvSpPr>
        <p:spPr>
          <a:xfrm>
            <a:off x="857224" y="2714620"/>
            <a:ext cx="7215238" cy="107157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rIns="0" bIns="0" anchor="b">
            <a:normAutofit/>
          </a:bodyPr>
          <a:lstStyle/>
          <a:p>
            <a:pPr lvl="0" algn="ctr">
              <a:spcBef>
                <a:spcPct val="0"/>
              </a:spcBef>
              <a:defRPr/>
            </a:pPr>
            <a:r>
              <a:rPr lang="fr-FR" sz="5400" b="1" dirty="0" smtClean="0">
                <a:ln w="19050">
                  <a:solidFill>
                    <a:sysClr val="windowText" lastClr="000000"/>
                  </a:solidFill>
                  <a:prstDash val="solid"/>
                </a:ln>
                <a:effectLst>
                  <a:outerShdw blurRad="50000" dist="50800" dir="7500000" algn="tl">
                    <a:srgbClr val="000000">
                      <a:shade val="5000"/>
                      <a:alpha val="35000"/>
                    </a:srgbClr>
                  </a:outerShdw>
                </a:effectLst>
                <a:latin typeface="Times New Roman" pitchFamily="18" charset="0"/>
                <a:cs typeface="Times New Roman" pitchFamily="18" charset="0"/>
              </a:rPr>
              <a:t>Tourisme</a:t>
            </a:r>
            <a:endParaRPr lang="fr-FR" sz="5400" b="1" dirty="0">
              <a:ln w="19050">
                <a:solidFill>
                  <a:sysClr val="windowText" lastClr="000000"/>
                </a:solidFill>
                <a:prstDash val="solid"/>
              </a:ln>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42910" y="1000108"/>
            <a:ext cx="8072494" cy="435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600"/>
              </a:spcAft>
            </a:pPr>
            <a:r>
              <a:rPr lang="fr-FR" sz="2800" b="1" dirty="0" smtClean="0">
                <a:latin typeface="Times New Roman" pitchFamily="18" charset="0"/>
                <a:cs typeface="Times New Roman" pitchFamily="18" charset="0"/>
              </a:rPr>
              <a:t>Un littoral de 80 km , 7000 Ha d’oasis , des eaux thermales, des chaines de montagnes et de Sahara permettant des possibilités réelles d’investissement dans :</a:t>
            </a:r>
          </a:p>
          <a:p>
            <a:pPr algn="just" eaLnBrk="1" hangingPunct="1">
              <a:spcAft>
                <a:spcPts val="600"/>
              </a:spcAft>
              <a:buFont typeface="Wingdings" pitchFamily="2" charset="2"/>
              <a:buChar char="v"/>
            </a:pPr>
            <a:r>
              <a:rPr lang="fr-FR" sz="2800" b="1" dirty="0" smtClean="0">
                <a:latin typeface="Times New Roman" pitchFamily="18" charset="0"/>
                <a:cs typeface="Times New Roman" pitchFamily="18" charset="0"/>
              </a:rPr>
              <a:t>l’hôtellerie, le tourisme culturel et de congrès,</a:t>
            </a:r>
          </a:p>
          <a:p>
            <a:pPr algn="just" eaLnBrk="1" hangingPunct="1">
              <a:spcAft>
                <a:spcPts val="600"/>
              </a:spcAft>
              <a:buFont typeface="Wingdings" pitchFamily="2" charset="2"/>
              <a:buChar char="v"/>
            </a:pPr>
            <a:r>
              <a:rPr lang="fr-FR" sz="2800" b="1" dirty="0" smtClean="0">
                <a:latin typeface="Times New Roman" pitchFamily="18" charset="0"/>
                <a:cs typeface="Times New Roman" pitchFamily="18" charset="0"/>
              </a:rPr>
              <a:t>Le tourisme thermal,</a:t>
            </a:r>
          </a:p>
          <a:p>
            <a:pPr algn="just" eaLnBrk="1" hangingPunct="1">
              <a:spcAft>
                <a:spcPts val="600"/>
              </a:spcAft>
              <a:buFont typeface="Wingdings" pitchFamily="2" charset="2"/>
              <a:buChar char="v"/>
            </a:pPr>
            <a:r>
              <a:rPr lang="fr-FR" sz="2800" b="1" dirty="0" smtClean="0">
                <a:latin typeface="Times New Roman" pitchFamily="18" charset="0"/>
                <a:cs typeface="Times New Roman" pitchFamily="18" charset="0"/>
              </a:rPr>
              <a:t>Tourisme balnéaire, </a:t>
            </a:r>
          </a:p>
          <a:p>
            <a:pPr algn="just" eaLnBrk="1" hangingPunct="1">
              <a:spcAft>
                <a:spcPts val="600"/>
              </a:spcAft>
              <a:buFont typeface="Wingdings" pitchFamily="2" charset="2"/>
              <a:buChar char="v"/>
            </a:pPr>
            <a:r>
              <a:rPr lang="fr-FR" sz="2800" b="1" dirty="0" smtClean="0">
                <a:latin typeface="Times New Roman" pitchFamily="18" charset="0"/>
                <a:cs typeface="Times New Roman" pitchFamily="18" charset="0"/>
              </a:rPr>
              <a:t>Tourisme oasien,</a:t>
            </a:r>
          </a:p>
          <a:p>
            <a:pPr algn="just" eaLnBrk="1" hangingPunct="1">
              <a:spcAft>
                <a:spcPts val="600"/>
              </a:spcAft>
              <a:buFont typeface="Wingdings" pitchFamily="2" charset="2"/>
              <a:buChar char="v"/>
            </a:pPr>
            <a:r>
              <a:rPr lang="fr-FR" sz="2800" b="1" dirty="0" smtClean="0">
                <a:latin typeface="Times New Roman" pitchFamily="18" charset="0"/>
                <a:cs typeface="Times New Roman" pitchFamily="18" charset="0"/>
              </a:rPr>
              <a:t>Tourisme de convalescence,</a:t>
            </a:r>
          </a:p>
        </p:txBody>
      </p:sp>
    </p:spTree>
  </p:cSld>
  <p:clrMapOvr>
    <a:masterClrMapping/>
  </p:clrMapOvr>
  <p:transition spd="slow">
    <p:cover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08BB82B-EE26-43D2-8AE1-FDCAF5563780}" type="slidenum">
              <a:rPr lang="fr-FR" smtClean="0"/>
              <a:pPr/>
              <a:t>36</a:t>
            </a:fld>
            <a:endParaRPr lang="fr-FR"/>
          </a:p>
        </p:txBody>
      </p:sp>
      <p:sp>
        <p:nvSpPr>
          <p:cNvPr id="4" name="Titre 3"/>
          <p:cNvSpPr>
            <a:spLocks noGrp="1"/>
          </p:cNvSpPr>
          <p:nvPr>
            <p:ph type="title"/>
          </p:nvPr>
        </p:nvSpPr>
        <p:spPr>
          <a:xfrm>
            <a:off x="783432" y="2348880"/>
            <a:ext cx="8229600" cy="1143000"/>
          </a:xfrm>
          <a:solidFill>
            <a:schemeClr val="accent2">
              <a:lumMod val="60000"/>
              <a:lumOff val="40000"/>
            </a:schemeClr>
          </a:solidFill>
        </p:spPr>
        <p:txBody>
          <a:bodyPr/>
          <a:lstStyle/>
          <a:p>
            <a:pPr algn="ctr"/>
            <a:r>
              <a:rPr lang="fr-FR" dirty="0" smtClean="0"/>
              <a:t>Logistique et transport</a:t>
            </a:r>
            <a:endParaRPr lang="fr-FR" dirty="0"/>
          </a:p>
        </p:txBody>
      </p:sp>
    </p:spTree>
    <p:extLst>
      <p:ext uri="{BB962C8B-B14F-4D97-AF65-F5344CB8AC3E}">
        <p14:creationId xmlns:p14="http://schemas.microsoft.com/office/powerpoint/2010/main" val="2633586963"/>
      </p:ext>
    </p:extLst>
  </p:cSld>
  <p:clrMapOvr>
    <a:masterClrMapping/>
  </p:clrMapOvr>
  <p:transition spd="slow">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11560" y="404664"/>
            <a:ext cx="8072494" cy="954107"/>
          </a:xfrm>
          <a:prstGeom prst="rect">
            <a:avLst/>
          </a:prstGeom>
          <a:solidFill>
            <a:srgbClr val="00B0F0"/>
          </a:solidFill>
          <a:ln>
            <a:noFill/>
          </a:ln>
          <a:extLst/>
        </p:spPr>
        <p:txBody>
          <a:bodyPr wrap="square">
            <a:spAutoFit/>
          </a:bodyPr>
          <a:lstStyle>
            <a:lvl1pPr marL="182563" indent="-1825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fr-FR" sz="2800" b="1" dirty="0" smtClean="0">
                <a:latin typeface="Times New Roman" pitchFamily="18" charset="0"/>
                <a:cs typeface="Times New Roman" pitchFamily="18" charset="0"/>
              </a:rPr>
              <a:t>Fortes potentialités d’investissement en logistique et transport</a:t>
            </a:r>
          </a:p>
        </p:txBody>
      </p:sp>
      <p:sp>
        <p:nvSpPr>
          <p:cNvPr id="3" name="Rectangle 3"/>
          <p:cNvSpPr>
            <a:spLocks noChangeArrowheads="1"/>
          </p:cNvSpPr>
          <p:nvPr/>
        </p:nvSpPr>
        <p:spPr bwMode="auto">
          <a:xfrm>
            <a:off x="323528" y="1373654"/>
            <a:ext cx="8072494" cy="37240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ts val="600"/>
              </a:spcAft>
            </a:pPr>
            <a:r>
              <a:rPr lang="fr-FR" sz="2400" b="1" dirty="0" smtClean="0">
                <a:latin typeface="Times New Roman" pitchFamily="18" charset="0"/>
                <a:cs typeface="Times New Roman" pitchFamily="18" charset="0"/>
              </a:rPr>
              <a:t>- 31 entreprises de transport et logistique dont 9 à 10 salarié et plus</a:t>
            </a:r>
          </a:p>
          <a:p>
            <a:pPr algn="just" eaLnBrk="1" hangingPunct="1">
              <a:spcAft>
                <a:spcPts val="600"/>
              </a:spcAft>
            </a:pPr>
            <a:r>
              <a:rPr lang="fr-FR" sz="2400" b="1" dirty="0" smtClean="0">
                <a:latin typeface="Times New Roman" pitchFamily="18" charset="0"/>
                <a:cs typeface="Times New Roman" pitchFamily="18" charset="0"/>
              </a:rPr>
              <a:t>- Activité de transport et manutention </a:t>
            </a:r>
            <a:r>
              <a:rPr lang="fr-FR" sz="2400" b="1" dirty="0" err="1" smtClean="0">
                <a:latin typeface="Times New Roman" pitchFamily="18" charset="0"/>
                <a:cs typeface="Times New Roman" pitchFamily="18" charset="0"/>
              </a:rPr>
              <a:t>developpée</a:t>
            </a:r>
            <a:endParaRPr lang="fr-FR" sz="2400" b="1" dirty="0" smtClean="0">
              <a:latin typeface="Times New Roman" pitchFamily="18" charset="0"/>
              <a:cs typeface="Times New Roman" pitchFamily="18" charset="0"/>
            </a:endParaRPr>
          </a:p>
          <a:p>
            <a:pPr algn="just" eaLnBrk="1" hangingPunct="1">
              <a:spcAft>
                <a:spcPts val="600"/>
              </a:spcAft>
            </a:pPr>
            <a:r>
              <a:rPr lang="fr-FR" sz="2400" b="1" dirty="0" smtClean="0">
                <a:latin typeface="Times New Roman" pitchFamily="18" charset="0"/>
                <a:cs typeface="Times New Roman" pitchFamily="18" charset="0"/>
              </a:rPr>
              <a:t>- Flux logistique important  menée par l’activité du port ( import des produits alimentaires, </a:t>
            </a:r>
            <a:r>
              <a:rPr lang="fr-FR" sz="2400" b="1" dirty="0" err="1" smtClean="0">
                <a:latin typeface="Times New Roman" pitchFamily="18" charset="0"/>
                <a:cs typeface="Times New Roman" pitchFamily="18" charset="0"/>
              </a:rPr>
              <a:t>derivés</a:t>
            </a:r>
            <a:r>
              <a:rPr lang="fr-FR" sz="2400" b="1" dirty="0" smtClean="0">
                <a:latin typeface="Times New Roman" pitchFamily="18" charset="0"/>
                <a:cs typeface="Times New Roman" pitchFamily="18" charset="0"/>
              </a:rPr>
              <a:t> de pétrole</a:t>
            </a:r>
          </a:p>
          <a:p>
            <a:pPr marL="457200" indent="-457200" algn="just" eaLnBrk="1" hangingPunct="1">
              <a:spcAft>
                <a:spcPts val="600"/>
              </a:spcAft>
              <a:buFontTx/>
              <a:buChar char="-"/>
            </a:pPr>
            <a:r>
              <a:rPr lang="fr-FR" sz="2400" b="1" dirty="0" smtClean="0">
                <a:latin typeface="Times New Roman" pitchFamily="18" charset="0"/>
                <a:cs typeface="Times New Roman" pitchFamily="18" charset="0"/>
              </a:rPr>
              <a:t>Export de plus de 18000 conteneur des produits chimiques et des cultures de primeur</a:t>
            </a:r>
          </a:p>
          <a:p>
            <a:pPr marL="457200" indent="-457200" algn="just" eaLnBrk="1" hangingPunct="1">
              <a:spcAft>
                <a:spcPts val="600"/>
              </a:spcAft>
              <a:buFontTx/>
              <a:buChar char="-"/>
            </a:pP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proximité du bassin de production de dattes ( 120 km de </a:t>
            </a:r>
            <a:r>
              <a:rPr lang="fr-FR" sz="2400" b="1" dirty="0" err="1" smtClean="0">
                <a:latin typeface="Times New Roman" pitchFamily="18" charset="0"/>
                <a:cs typeface="Times New Roman" pitchFamily="18" charset="0"/>
              </a:rPr>
              <a:t>Kebili</a:t>
            </a:r>
            <a:r>
              <a:rPr lang="fr-FR" sz="2400" b="1" dirty="0" smtClean="0">
                <a:latin typeface="Times New Roman" pitchFamily="18" charset="0"/>
                <a:cs typeface="Times New Roman" pitchFamily="18" charset="0"/>
              </a:rPr>
              <a:t>,</a:t>
            </a:r>
          </a:p>
        </p:txBody>
      </p:sp>
      <p:pic>
        <p:nvPicPr>
          <p:cNvPr id="2" name="Image 1"/>
          <p:cNvPicPr>
            <a:picLocks noChangeAspect="1"/>
          </p:cNvPicPr>
          <p:nvPr/>
        </p:nvPicPr>
        <p:blipFill>
          <a:blip r:embed="rId3"/>
          <a:stretch>
            <a:fillRect/>
          </a:stretch>
        </p:blipFill>
        <p:spPr>
          <a:xfrm>
            <a:off x="611560" y="5112633"/>
            <a:ext cx="7272808" cy="1745367"/>
          </a:xfrm>
          <a:prstGeom prst="rect">
            <a:avLst/>
          </a:prstGeom>
        </p:spPr>
      </p:pic>
    </p:spTree>
    <p:extLst>
      <p:ext uri="{BB962C8B-B14F-4D97-AF65-F5344CB8AC3E}">
        <p14:creationId xmlns:p14="http://schemas.microsoft.com/office/powerpoint/2010/main" val="2857591531"/>
      </p:ext>
    </p:extLst>
  </p:cSld>
  <p:clrMapOvr>
    <a:masterClrMapping/>
  </p:clrMapOvr>
  <p:transition spd="slow">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ndir un rectangle avec un coin diagonal 2"/>
          <p:cNvSpPr/>
          <p:nvPr/>
        </p:nvSpPr>
        <p:spPr>
          <a:xfrm>
            <a:off x="755576" y="1844824"/>
            <a:ext cx="7488832" cy="3063284"/>
          </a:xfrm>
          <a:prstGeom prst="round2Diag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6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IV - Grands Projets</a:t>
            </a:r>
            <a:endParaRPr lang="fr-FR" sz="6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28625" y="2357438"/>
            <a:ext cx="8207375" cy="2432050"/>
          </a:xfrm>
          <a:prstGeom prst="rect">
            <a:avLst/>
          </a:prstGeom>
          <a:solidFill>
            <a:schemeClr val="tx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spAutoFit/>
          </a:bodyPr>
          <a:lstStyle/>
          <a:p>
            <a:pPr algn="ctr">
              <a:defRPr/>
            </a:pPr>
            <a:endParaRPr lang="ar-TN" sz="36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ahoma" pitchFamily="34" charset="0"/>
              <a:cs typeface="Tahoma" pitchFamily="34" charset="0"/>
            </a:endParaRPr>
          </a:p>
          <a:p>
            <a:pPr algn="ctr">
              <a:defRPr/>
            </a:pPr>
            <a:r>
              <a:rPr lang="fr-FR"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Station Thermale  à </a:t>
            </a:r>
            <a:r>
              <a:rPr lang="fr-FR" sz="4000" b="1" dirty="0" err="1">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Khebayet</a:t>
            </a:r>
            <a:r>
              <a:rPr lang="fr-FR"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fr-FR"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El </a:t>
            </a:r>
            <a:r>
              <a:rPr lang="fr-FR" sz="4000" b="1" dirty="0" err="1"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hamma</a:t>
            </a:r>
            <a:endParaRPr lang="fr-FR"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endParaRPr lang="ar-TN" sz="36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2844" y="214290"/>
            <a:ext cx="4714908" cy="6286544"/>
          </a:xfrm>
          <a:prstGeom prst="roundRect">
            <a:avLst/>
          </a:prstGeom>
          <a:solidFill>
            <a:schemeClr val="accent3">
              <a:lumMod val="40000"/>
              <a:lumOff val="60000"/>
            </a:schemeClr>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a:p>
            <a:r>
              <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Une population de 398 026 habitants ( 2018 )</a:t>
            </a:r>
          </a:p>
          <a:p>
            <a:endPar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Une superficie de 7 166 km</a:t>
            </a:r>
            <a:r>
              <a:rPr lang="fr-FR" sz="2800" b="1" baseline="300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2</a:t>
            </a:r>
          </a:p>
          <a:p>
            <a:endParaRPr lang="fr-FR" sz="2800" b="1" baseline="3000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11 délégations</a:t>
            </a:r>
          </a:p>
          <a:p>
            <a:endPar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fr-FR"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16 communes</a:t>
            </a:r>
          </a:p>
          <a:p>
            <a:pPr algn="just" rtl="1"/>
            <a:endParaRPr lang="fr-FR" sz="28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Espace réservé du numéro de diapositive 7"/>
          <p:cNvSpPr>
            <a:spLocks noGrp="1"/>
          </p:cNvSpPr>
          <p:nvPr>
            <p:ph type="sldNum" sz="quarter" idx="12"/>
          </p:nvPr>
        </p:nvSpPr>
        <p:spPr/>
        <p:txBody>
          <a:bodyPr/>
          <a:lstStyle/>
          <a:p>
            <a:fld id="{D08BB82B-EE26-43D2-8AE1-FDCAF5563780}" type="slidenum">
              <a:rPr lang="fr-FR" smtClean="0"/>
              <a:pPr/>
              <a:t>4</a:t>
            </a:fld>
            <a:endParaRPr lang="fr-FR"/>
          </a:p>
        </p:txBody>
      </p:sp>
      <p:sp>
        <p:nvSpPr>
          <p:cNvPr id="10" name="Rectangle 9"/>
          <p:cNvSpPr/>
          <p:nvPr/>
        </p:nvSpPr>
        <p:spPr>
          <a:xfrm>
            <a:off x="285720" y="500043"/>
            <a:ext cx="4071966" cy="523220"/>
          </a:xfrm>
          <a:prstGeom prst="rect">
            <a:avLst/>
          </a:prstGeom>
          <a:noFill/>
        </p:spPr>
        <p:txBody>
          <a:bodyPr wrap="square">
            <a:spAutoFit/>
          </a:bodyPr>
          <a:lstStyle/>
          <a:p>
            <a:pPr algn="ctr"/>
            <a:r>
              <a:rPr lang="fr-FR" sz="28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rPr>
              <a:t>Gouvernorat de Gabès</a:t>
            </a:r>
            <a:endParaRPr lang="fr-FR" sz="28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endParaRPr>
          </a:p>
        </p:txBody>
      </p:sp>
      <p:pic>
        <p:nvPicPr>
          <p:cNvPr id="2052" name="Picture 4" descr="C:\Users\RDS-MEDNIN\Desktop\5.jpg"/>
          <p:cNvPicPr>
            <a:picLocks noChangeAspect="1" noChangeArrowheads="1"/>
          </p:cNvPicPr>
          <p:nvPr/>
        </p:nvPicPr>
        <p:blipFill>
          <a:blip r:embed="rId3"/>
          <a:srcRect/>
          <a:stretch>
            <a:fillRect/>
          </a:stretch>
        </p:blipFill>
        <p:spPr bwMode="auto">
          <a:xfrm>
            <a:off x="5000628" y="428604"/>
            <a:ext cx="4000528" cy="5857916"/>
          </a:xfrm>
          <a:prstGeom prst="rect">
            <a:avLst/>
          </a:prstGeom>
          <a:noFill/>
        </p:spPr>
      </p:pic>
    </p:spTree>
  </p:cSld>
  <p:clrMapOvr>
    <a:masterClrMapping/>
  </p:clrMapOvr>
  <p:transition spd="slow">
    <p:cover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4282" y="285750"/>
            <a:ext cx="8929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b="1" dirty="0" smtClean="0">
                <a:latin typeface="Cambria" panose="02040503050406030204" pitchFamily="18" charset="0"/>
              </a:rPr>
              <a:t>Préparation </a:t>
            </a:r>
            <a:r>
              <a:rPr lang="fr-FR" sz="2400" b="1" dirty="0">
                <a:latin typeface="Cambria" panose="02040503050406030204" pitchFamily="18" charset="0"/>
              </a:rPr>
              <a:t>de la ville thermale sur un terrain de </a:t>
            </a:r>
            <a:r>
              <a:rPr lang="fr-FR" sz="2400" b="1" i="1" dirty="0">
                <a:latin typeface="Cambria" panose="02040503050406030204" pitchFamily="18" charset="0"/>
              </a:rPr>
              <a:t>175 ha</a:t>
            </a:r>
          </a:p>
        </p:txBody>
      </p:sp>
      <p:pic>
        <p:nvPicPr>
          <p:cNvPr id="41987" name="Picture 3" descr="im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08050"/>
            <a:ext cx="79914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solidFill>
                  <a:srgbClr val="000000"/>
                </a:solidFill>
                <a:miter lim="800000"/>
                <a:headEnd/>
                <a:tailEnd/>
              </a14:hiddenLine>
            </a:ext>
          </a:extLst>
        </p:spPr>
      </p:pic>
      <p:sp>
        <p:nvSpPr>
          <p:cNvPr id="105478" name="Rectangle 6"/>
          <p:cNvSpPr>
            <a:spLocks noChangeArrowheads="1"/>
          </p:cNvSpPr>
          <p:nvPr/>
        </p:nvSpPr>
        <p:spPr bwMode="auto">
          <a:xfrm>
            <a:off x="571500" y="4914900"/>
            <a:ext cx="8572500" cy="194310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anchor="ctr"/>
          <a:lstStyle/>
          <a:p>
            <a:pPr>
              <a:defRPr/>
            </a:pPr>
            <a:r>
              <a:rPr lang="fr-FR" sz="2000" b="1" dirty="0">
                <a:latin typeface="Times New Roman" pitchFamily="18" charset="0"/>
                <a:cs typeface="Times New Roman" pitchFamily="18" charset="0"/>
              </a:rPr>
              <a:t>Les composantes du projet:</a:t>
            </a:r>
          </a:p>
          <a:p>
            <a:pPr>
              <a:defRPr/>
            </a:pPr>
            <a:r>
              <a:rPr lang="fr-FR" sz="2000" dirty="0">
                <a:latin typeface="Times New Roman" pitchFamily="18" charset="0"/>
                <a:cs typeface="Times New Roman" pitchFamily="18" charset="0"/>
              </a:rPr>
              <a:t>      unités hôtelières, hôpital et cliniques, boutiques, espaces verts, </a:t>
            </a:r>
          </a:p>
          <a:p>
            <a:pPr>
              <a:defRPr/>
            </a:pPr>
            <a:r>
              <a:rPr lang="fr-FR" sz="2000" dirty="0">
                <a:latin typeface="Times New Roman" pitchFamily="18" charset="0"/>
                <a:cs typeface="Times New Roman" pitchFamily="18" charset="0"/>
              </a:rPr>
              <a:t>      habitations individuelles et collectives, terrain de tennis,</a:t>
            </a:r>
          </a:p>
          <a:p>
            <a:pPr>
              <a:defRPr/>
            </a:pPr>
            <a:r>
              <a:rPr lang="fr-FR" sz="2000" dirty="0">
                <a:latin typeface="Times New Roman" pitchFamily="18" charset="0"/>
                <a:cs typeface="Times New Roman" pitchFamily="18" charset="0"/>
              </a:rPr>
              <a:t>      terrains pour autre activités sportives (football et autre) centre de congrès </a:t>
            </a: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19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1986"/>
                                        </p:tgtEl>
                                        <p:attrNameLst>
                                          <p:attrName>ppt_y</p:attrName>
                                        </p:attrNameLst>
                                      </p:cBhvr>
                                      <p:tavLst>
                                        <p:tav tm="0">
                                          <p:val>
                                            <p:strVal val="#ppt_y"/>
                                          </p:val>
                                        </p:tav>
                                        <p:tav tm="100000">
                                          <p:val>
                                            <p:strVal val="#ppt_y"/>
                                          </p:val>
                                        </p:tav>
                                      </p:tavLst>
                                    </p:anim>
                                    <p:animEffect transition="in" filter="fade">
                                      <p:cBhvr>
                                        <p:cTn id="10" dur="1000"/>
                                        <p:tgtEl>
                                          <p:spTgt spid="41986"/>
                                        </p:tgtEl>
                                      </p:cBhvr>
                                    </p:animEffect>
                                  </p:childTnLst>
                                </p:cTn>
                              </p:par>
                              <p:par>
                                <p:cTn id="11" presetID="30" presetClass="entr" presetSubtype="0" fill="hold" nodeType="with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fade">
                                      <p:cBhvr>
                                        <p:cTn id="13" dur="800" decel="100000"/>
                                        <p:tgtEl>
                                          <p:spTgt spid="41987"/>
                                        </p:tgtEl>
                                      </p:cBhvr>
                                    </p:animEffect>
                                    <p:anim calcmode="lin" valueType="num">
                                      <p:cBhvr>
                                        <p:cTn id="14" dur="800" decel="100000" fill="hold"/>
                                        <p:tgtEl>
                                          <p:spTgt spid="41987"/>
                                        </p:tgtEl>
                                        <p:attrNameLst>
                                          <p:attrName>style.rotation</p:attrName>
                                        </p:attrNameLst>
                                      </p:cBhvr>
                                      <p:tavLst>
                                        <p:tav tm="0">
                                          <p:val>
                                            <p:fltVal val="-90"/>
                                          </p:val>
                                        </p:tav>
                                        <p:tav tm="100000">
                                          <p:val>
                                            <p:fltVal val="0"/>
                                          </p:val>
                                        </p:tav>
                                      </p:tavLst>
                                    </p:anim>
                                    <p:anim calcmode="lin" valueType="num">
                                      <p:cBhvr>
                                        <p:cTn id="15" dur="800" decel="100000" fill="hold"/>
                                        <p:tgtEl>
                                          <p:spTgt spid="41987"/>
                                        </p:tgtEl>
                                        <p:attrNameLst>
                                          <p:attrName>ppt_x</p:attrName>
                                        </p:attrNameLst>
                                      </p:cBhvr>
                                      <p:tavLst>
                                        <p:tav tm="0">
                                          <p:val>
                                            <p:strVal val="#ppt_x+0.4"/>
                                          </p:val>
                                        </p:tav>
                                        <p:tav tm="100000">
                                          <p:val>
                                            <p:strVal val="#ppt_x-0.05"/>
                                          </p:val>
                                        </p:tav>
                                      </p:tavLst>
                                    </p:anim>
                                    <p:anim calcmode="lin" valueType="num">
                                      <p:cBhvr>
                                        <p:cTn id="16" dur="800" decel="100000" fill="hold"/>
                                        <p:tgtEl>
                                          <p:spTgt spid="4198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198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198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8BB82B-EE26-43D2-8AE1-FDCAF5563780}" type="slidenum">
              <a:rPr lang="fr-FR" smtClean="0"/>
              <a:pPr/>
              <a:t>41</a:t>
            </a:fld>
            <a:endParaRPr lang="fr-FR"/>
          </a:p>
        </p:txBody>
      </p:sp>
      <p:sp>
        <p:nvSpPr>
          <p:cNvPr id="3" name="Rectangle 7"/>
          <p:cNvSpPr>
            <a:spLocks noChangeArrowheads="1"/>
          </p:cNvSpPr>
          <p:nvPr/>
        </p:nvSpPr>
        <p:spPr bwMode="auto">
          <a:xfrm>
            <a:off x="395536" y="1772816"/>
            <a:ext cx="8207375" cy="2431435"/>
          </a:xfrm>
          <a:prstGeom prst="rect">
            <a:avLst/>
          </a:prstGeom>
          <a:solidFill>
            <a:schemeClr val="tx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endParaRPr lang="ar-TN" sz="36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ahoma" pitchFamily="34" charset="0"/>
              <a:cs typeface="Tahoma" pitchFamily="34" charset="0"/>
            </a:endParaRPr>
          </a:p>
          <a:p>
            <a:pPr algn="ctr">
              <a:defRPr/>
            </a:pPr>
            <a:r>
              <a:rPr lang="en-US"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Zone </a:t>
            </a:r>
            <a:r>
              <a:rPr lang="en-US" sz="4000" b="1" dirty="0" err="1"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logistique</a:t>
            </a:r>
            <a:r>
              <a:rPr lang="en-US"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 et </a:t>
            </a:r>
            <a:r>
              <a:rPr lang="en-US" sz="4000" b="1" dirty="0" err="1"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réaménagement</a:t>
            </a:r>
            <a:r>
              <a:rPr lang="en-US"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 du port de </a:t>
            </a:r>
            <a:r>
              <a:rPr lang="en-US" sz="4000" b="1" dirty="0" err="1"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Gabès</a:t>
            </a:r>
            <a:endParaRPr lang="en-US"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endParaRPr lang="ar-TN" sz="36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8BB82B-EE26-43D2-8AE1-FDCAF5563780}" type="slidenum">
              <a:rPr lang="fr-FR" smtClean="0"/>
              <a:pPr/>
              <a:t>42</a:t>
            </a:fld>
            <a:endParaRPr lang="fr-FR"/>
          </a:p>
        </p:txBody>
      </p:sp>
      <p:sp>
        <p:nvSpPr>
          <p:cNvPr id="3" name="Rectangle 2"/>
          <p:cNvSpPr txBox="1">
            <a:spLocks noChangeArrowheads="1"/>
          </p:cNvSpPr>
          <p:nvPr/>
        </p:nvSpPr>
        <p:spPr>
          <a:xfrm>
            <a:off x="0" y="188640"/>
            <a:ext cx="9144000" cy="936104"/>
          </a:xfrm>
          <a:prstGeom prst="rect">
            <a:avLst/>
          </a:prstGeom>
          <a:solidFill>
            <a:srgbClr val="00B0F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noProof="0"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Objectif</a:t>
            </a:r>
            <a:endParaRPr kumimoji="0" lang="fr-FR" sz="4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endParaRPr>
          </a:p>
        </p:txBody>
      </p:sp>
      <p:sp>
        <p:nvSpPr>
          <p:cNvPr id="4" name="Rectangle 3"/>
          <p:cNvSpPr txBox="1">
            <a:spLocks noChangeArrowheads="1"/>
          </p:cNvSpPr>
          <p:nvPr/>
        </p:nvSpPr>
        <p:spPr>
          <a:xfrm>
            <a:off x="0" y="1196752"/>
            <a:ext cx="8893175" cy="5661248"/>
          </a:xfrm>
          <a:prstGeom prst="rect">
            <a:avLst/>
          </a:prstGeom>
        </p:spPr>
        <p:txBody>
          <a:bodyPr>
            <a:noAutofit/>
          </a:bodyPr>
          <a:lstStyle/>
          <a:p>
            <a:pPr marL="548640" indent="-411480" algn="just">
              <a:lnSpc>
                <a:spcPct val="90000"/>
              </a:lnSpc>
              <a:spcBef>
                <a:spcPct val="20000"/>
              </a:spcBef>
              <a:buClr>
                <a:schemeClr val="hlink"/>
              </a:buClr>
              <a:buSzPct val="65000"/>
            </a:pPr>
            <a:r>
              <a:rPr lang="fr-FR" sz="3600" b="1"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La zone d’activités logistiques est un projet ayant pour objectif principal d’exploiter ou de profiter au mieux des atouts de la région de Gabès pour en faire comme elle l’était toujours un carrefour de commerce international à travers une plateforme logistique qui met en liaison :</a:t>
            </a:r>
          </a:p>
          <a:p>
            <a:pPr lvl="2">
              <a:buFont typeface="Wingdings" pitchFamily="2" charset="2"/>
              <a:buChar char="ü"/>
            </a:pPr>
            <a:r>
              <a:rPr lang="fr-FR" sz="3600" dirty="0" smtClean="0"/>
              <a:t> </a:t>
            </a:r>
            <a:r>
              <a:rPr lang="fr-FR" sz="3200" dirty="0" smtClean="0"/>
              <a:t>la région du sud Tunisien, la Lybie et l’Algérie,</a:t>
            </a:r>
          </a:p>
          <a:p>
            <a:pPr lvl="0">
              <a:buFont typeface="Arial" pitchFamily="34" charset="0"/>
              <a:buChar char="•"/>
            </a:pPr>
            <a:r>
              <a:rPr lang="fr-FR" sz="3200" dirty="0" smtClean="0"/>
              <a:t>      avec </a:t>
            </a:r>
          </a:p>
          <a:p>
            <a:pPr lvl="2">
              <a:buFont typeface="Wingdings" pitchFamily="2" charset="2"/>
              <a:buChar char="ü"/>
            </a:pPr>
            <a:r>
              <a:rPr lang="fr-FR" sz="3200" dirty="0" smtClean="0"/>
              <a:t> le reste du monde par la voie maritime qui représente le point fort de Gabès.</a:t>
            </a:r>
          </a:p>
          <a:p>
            <a:pPr marL="548640" marR="0" lvl="0" indent="-411480" algn="l" defTabSz="914400" rtl="0" eaLnBrk="1" fontAlgn="auto" latinLnBrk="0" hangingPunct="1">
              <a:lnSpc>
                <a:spcPct val="90000"/>
              </a:lnSpc>
              <a:spcBef>
                <a:spcPct val="20000"/>
              </a:spcBef>
              <a:spcAft>
                <a:spcPts val="0"/>
              </a:spcAft>
              <a:buClr>
                <a:schemeClr val="hlink"/>
              </a:buClr>
              <a:buSzPct val="65000"/>
              <a:tabLst/>
              <a:defRPr/>
            </a:pPr>
            <a:endParaRPr kumimoji="0" lang="fr-FR" sz="3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spd="slow">
    <p:cover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8BB82B-EE26-43D2-8AE1-FDCAF5563780}" type="slidenum">
              <a:rPr lang="fr-FR" smtClean="0"/>
              <a:pPr/>
              <a:t>43</a:t>
            </a:fld>
            <a:endParaRPr lang="fr-FR"/>
          </a:p>
        </p:txBody>
      </p:sp>
      <p:sp>
        <p:nvSpPr>
          <p:cNvPr id="3" name="Titre 1"/>
          <p:cNvSpPr txBox="1">
            <a:spLocks/>
          </p:cNvSpPr>
          <p:nvPr/>
        </p:nvSpPr>
        <p:spPr>
          <a:xfrm>
            <a:off x="0" y="142875"/>
            <a:ext cx="8964488" cy="85725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lgn="ctr">
              <a:spcBef>
                <a:spcPct val="0"/>
              </a:spcBef>
            </a:pPr>
            <a:r>
              <a:rPr kumimoji="0" lang="fr-FR" sz="2400" b="1" i="0" u="none" strike="noStrike" kern="1200" cap="none" spc="0" normalizeH="0" baseline="0" noProof="0" dirty="0" smtClean="0">
                <a:ln w="6350">
                  <a:noFill/>
                </a:ln>
                <a:solidFill>
                  <a:schemeClr val="tx1"/>
                </a:solidFill>
                <a:uLnTx/>
                <a:uFillTx/>
                <a:latin typeface="Times New Roman" pitchFamily="18" charset="0"/>
                <a:ea typeface="+mj-ea"/>
                <a:cs typeface="Times New Roman" pitchFamily="18" charset="0"/>
              </a:rPr>
              <a:t>        Zone d’activités  </a:t>
            </a:r>
            <a:r>
              <a:rPr lang="fr-FR" sz="2400" b="1" dirty="0" smtClean="0">
                <a:latin typeface="Times New Roman" pitchFamily="18" charset="0"/>
                <a:cs typeface="Times New Roman" pitchFamily="18" charset="0"/>
              </a:rPr>
              <a:t>logistiques à Gabès </a:t>
            </a:r>
            <a:r>
              <a:rPr kumimoji="0" lang="fr-FR" sz="2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
            </a:r>
            <a:br>
              <a:rPr kumimoji="0" lang="fr-FR" sz="2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br>
            <a:r>
              <a:rPr kumimoji="0" lang="fr-FR" sz="2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
            </a:r>
            <a:br>
              <a:rPr kumimoji="0" lang="fr-FR" sz="2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br>
            <a:endParaRPr kumimoji="0" lang="ar-TN" sz="24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endParaRPr>
          </a:p>
        </p:txBody>
      </p:sp>
      <p:sp>
        <p:nvSpPr>
          <p:cNvPr id="5" name="Rectangle 6"/>
          <p:cNvSpPr>
            <a:spLocks noChangeArrowheads="1"/>
          </p:cNvSpPr>
          <p:nvPr/>
        </p:nvSpPr>
        <p:spPr bwMode="auto">
          <a:xfrm>
            <a:off x="827584" y="4365104"/>
            <a:ext cx="7272808" cy="2278584"/>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000" b="1" dirty="0" smtClean="0">
                <a:latin typeface="Cambria" panose="02040503050406030204" pitchFamily="18" charset="0"/>
              </a:rPr>
              <a:t>Composantes : </a:t>
            </a:r>
            <a:endParaRPr lang="fr-FR" sz="2000" b="1" dirty="0">
              <a:latin typeface="Cambria" panose="02040503050406030204" pitchFamily="18" charset="0"/>
            </a:endParaRPr>
          </a:p>
          <a:p>
            <a:pPr lvl="0" eaLnBrk="1" hangingPunct="1">
              <a:buFont typeface="Arial" panose="020B0604020202020204" pitchFamily="34" charset="0"/>
              <a:buChar char="•"/>
            </a:pPr>
            <a:r>
              <a:rPr lang="fr-FR" sz="2000" dirty="0">
                <a:latin typeface="Cambria" pitchFamily="18" charset="0"/>
              </a:rPr>
              <a:t> </a:t>
            </a:r>
            <a:r>
              <a:rPr lang="fr-FR" sz="2000" dirty="0" smtClean="0">
                <a:latin typeface="Cambria" pitchFamily="18" charset="0"/>
              </a:rPr>
              <a:t> Zone logistique d’entreposage avec des locaux vastes </a:t>
            </a:r>
          </a:p>
          <a:p>
            <a:pPr lvl="0" eaLnBrk="1" hangingPunct="1"/>
            <a:r>
              <a:rPr lang="fr-FR" sz="2000" dirty="0" smtClean="0">
                <a:latin typeface="Cambria" pitchFamily="18" charset="0"/>
              </a:rPr>
              <a:t>      et séparés par type d’activité </a:t>
            </a:r>
          </a:p>
          <a:p>
            <a:pPr lvl="0" eaLnBrk="1" hangingPunct="1">
              <a:buFont typeface="Arial" pitchFamily="34" charset="0"/>
              <a:buChar char="•"/>
            </a:pPr>
            <a:r>
              <a:rPr lang="fr-FR" sz="2000" dirty="0" smtClean="0">
                <a:latin typeface="Cambria" pitchFamily="18" charset="0"/>
              </a:rPr>
              <a:t>  Zone de manœuvre</a:t>
            </a:r>
          </a:p>
          <a:p>
            <a:pPr lvl="0" eaLnBrk="1" hangingPunct="1">
              <a:buFont typeface="Arial" pitchFamily="34" charset="0"/>
              <a:buChar char="•"/>
            </a:pPr>
            <a:r>
              <a:rPr lang="fr-FR" sz="2000" dirty="0" smtClean="0">
                <a:latin typeface="Cambria" pitchFamily="18" charset="0"/>
              </a:rPr>
              <a:t>  Centre de service</a:t>
            </a:r>
          </a:p>
          <a:p>
            <a:pPr eaLnBrk="1" hangingPunct="1">
              <a:buFont typeface="Arial" pitchFamily="34" charset="0"/>
              <a:buChar char="•"/>
            </a:pPr>
            <a:r>
              <a:rPr lang="fr-FR" sz="2000" dirty="0" smtClean="0">
                <a:latin typeface="Cambria" pitchFamily="18" charset="0"/>
              </a:rPr>
              <a:t>  Des centres de formation en métiers de transit, </a:t>
            </a:r>
          </a:p>
          <a:p>
            <a:pPr eaLnBrk="1" hangingPunct="1"/>
            <a:r>
              <a:rPr lang="fr-FR" sz="2000" dirty="0" smtClean="0">
                <a:latin typeface="Cambria" pitchFamily="18" charset="0"/>
              </a:rPr>
              <a:t>      de transport, logistique,… </a:t>
            </a:r>
          </a:p>
          <a:p>
            <a:pPr lvl="0" eaLnBrk="1" hangingPunct="1">
              <a:buFont typeface="Arial" pitchFamily="34" charset="0"/>
              <a:buChar char="•"/>
            </a:pPr>
            <a:r>
              <a:rPr lang="fr-FR" sz="2000" dirty="0" smtClean="0">
                <a:latin typeface="Cambria" pitchFamily="18" charset="0"/>
              </a:rPr>
              <a:t>  Des locaux techniques</a:t>
            </a:r>
          </a:p>
          <a:p>
            <a:pPr lvl="0" eaLnBrk="1" hangingPunct="1">
              <a:buFont typeface="Arial" pitchFamily="34" charset="0"/>
              <a:buChar char="•"/>
            </a:pPr>
            <a:r>
              <a:rPr lang="fr-FR" sz="2000" dirty="0" smtClean="0">
                <a:latin typeface="Cambria" pitchFamily="18" charset="0"/>
              </a:rPr>
              <a:t>  Un centre de vie : abritant </a:t>
            </a:r>
          </a:p>
          <a:p>
            <a:pPr eaLnBrk="1" hangingPunct="1">
              <a:buFont typeface="Arial" pitchFamily="34" charset="0"/>
              <a:buChar char="•"/>
            </a:pPr>
            <a:r>
              <a:rPr lang="fr-FR" sz="2000" dirty="0" smtClean="0">
                <a:latin typeface="Cambria" pitchFamily="18" charset="0"/>
              </a:rPr>
              <a:t>  Autres activités comme station service,… </a:t>
            </a:r>
          </a:p>
          <a:p>
            <a:pPr lvl="0" algn="just" eaLnBrk="1" hangingPunct="1">
              <a:buFont typeface="Arial" pitchFamily="34" charset="0"/>
              <a:buChar char="•"/>
            </a:pPr>
            <a:endParaRPr lang="fr-FR" sz="2000" dirty="0">
              <a:latin typeface="Cambria" panose="02040503050406030204" pitchFamily="18" charset="0"/>
            </a:endParaRPr>
          </a:p>
          <a:p>
            <a:pPr algn="ctr" eaLnBrk="1" hangingPunct="1"/>
            <a:endParaRPr lang="fr-FR" b="1" dirty="0"/>
          </a:p>
        </p:txBody>
      </p:sp>
      <p:pic>
        <p:nvPicPr>
          <p:cNvPr id="6" name="Picture 2" descr="C:\Documents and Settings\administratif\Bureau\Radis fini\Port Gabès.jpg"/>
          <p:cNvPicPr>
            <a:picLocks noChangeAspect="1" noChangeArrowheads="1"/>
          </p:cNvPicPr>
          <p:nvPr/>
        </p:nvPicPr>
        <p:blipFill>
          <a:blip r:embed="rId2" cstate="print"/>
          <a:srcRect/>
          <a:stretch>
            <a:fillRect/>
          </a:stretch>
        </p:blipFill>
        <p:spPr bwMode="auto">
          <a:xfrm>
            <a:off x="539552" y="404665"/>
            <a:ext cx="7754937" cy="3312368"/>
          </a:xfrm>
          <a:prstGeom prst="rect">
            <a:avLst/>
          </a:prstGeom>
          <a:noFill/>
          <a:ln w="9525">
            <a:noFill/>
            <a:miter lim="800000"/>
            <a:headEnd/>
            <a:tailEnd/>
          </a:ln>
        </p:spPr>
      </p:pic>
    </p:spTree>
  </p:cSld>
  <p:clrMapOvr>
    <a:masterClrMapping/>
  </p:clrMapOvr>
  <p:transition spd="slow">
    <p:cover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4282" y="285750"/>
            <a:ext cx="8929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b="1" dirty="0" smtClean="0">
                <a:latin typeface="Cambria" panose="02040503050406030204" pitchFamily="18" charset="0"/>
              </a:rPr>
              <a:t>Projet  Réaménagement du port de Gabès </a:t>
            </a:r>
            <a:endParaRPr lang="fr-FR" sz="2400" b="1" i="1" dirty="0">
              <a:latin typeface="Cambria" panose="02040503050406030204" pitchFamily="18" charset="0"/>
            </a:endParaRPr>
          </a:p>
        </p:txBody>
      </p:sp>
      <p:sp>
        <p:nvSpPr>
          <p:cNvPr id="105478" name="Rectangle 6"/>
          <p:cNvSpPr>
            <a:spLocks noChangeArrowheads="1"/>
          </p:cNvSpPr>
          <p:nvPr/>
        </p:nvSpPr>
        <p:spPr bwMode="auto">
          <a:xfrm>
            <a:off x="395536" y="5157192"/>
            <a:ext cx="8748464" cy="1700808"/>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numCol="2" anchor="ctr"/>
          <a:lstStyle/>
          <a:p>
            <a:pPr>
              <a:buFont typeface="Wingdings" pitchFamily="2" charset="2"/>
              <a:buChar char="Ø"/>
              <a:defRPr/>
            </a:pPr>
            <a:r>
              <a:rPr lang="fr-FR" sz="2000" dirty="0" smtClean="0">
                <a:latin typeface="Cambria" pitchFamily="18" charset="0"/>
              </a:rPr>
              <a:t>Assurer une productivité optimale </a:t>
            </a:r>
          </a:p>
          <a:p>
            <a:pPr>
              <a:defRPr/>
            </a:pPr>
            <a:r>
              <a:rPr lang="fr-FR" sz="2000" dirty="0" smtClean="0">
                <a:latin typeface="Cambria" pitchFamily="18" charset="0"/>
              </a:rPr>
              <a:t>de l’activité du port afin d’augmenter </a:t>
            </a:r>
          </a:p>
          <a:p>
            <a:pPr>
              <a:defRPr/>
            </a:pPr>
            <a:r>
              <a:rPr lang="fr-FR" sz="2000" dirty="0" smtClean="0">
                <a:latin typeface="Cambria" pitchFamily="18" charset="0"/>
              </a:rPr>
              <a:t>sa flexibilité</a:t>
            </a:r>
          </a:p>
          <a:p>
            <a:pPr lvl="0">
              <a:buFont typeface="Wingdings" pitchFamily="2" charset="2"/>
              <a:buChar char="Ø"/>
            </a:pPr>
            <a:r>
              <a:rPr lang="fr-FR" sz="2000" dirty="0" smtClean="0">
                <a:latin typeface="Cambria" pitchFamily="18" charset="0"/>
              </a:rPr>
              <a:t>Diversifier les activités au niveau du port</a:t>
            </a:r>
          </a:p>
          <a:p>
            <a:pPr lvl="0">
              <a:buFont typeface="Wingdings" pitchFamily="2" charset="2"/>
              <a:buChar char="Ø"/>
            </a:pPr>
            <a:r>
              <a:rPr lang="fr-FR" sz="2000" dirty="0" smtClean="0">
                <a:latin typeface="Cambria" pitchFamily="18" charset="0"/>
              </a:rPr>
              <a:t>Améliorer le niveau des opérations           par l’introduction des systèmes automatiques</a:t>
            </a:r>
            <a:endParaRPr lang="fr-FR" sz="2000" dirty="0">
              <a:latin typeface="Cambria" pitchFamily="18" charset="0"/>
            </a:endParaRPr>
          </a:p>
        </p:txBody>
      </p:sp>
      <p:pic>
        <p:nvPicPr>
          <p:cNvPr id="5" name="Picture 6" descr="http://www.tunisienumerique.com/wp-content/uploads/Quatre-bateaux.jpg"/>
          <p:cNvPicPr>
            <a:picLocks noChangeAspect="1" noChangeArrowheads="1"/>
          </p:cNvPicPr>
          <p:nvPr/>
        </p:nvPicPr>
        <p:blipFill>
          <a:blip r:embed="rId3" cstate="print"/>
          <a:srcRect/>
          <a:stretch>
            <a:fillRect/>
          </a:stretch>
        </p:blipFill>
        <p:spPr bwMode="auto">
          <a:xfrm>
            <a:off x="-2261" y="908720"/>
            <a:ext cx="9146261" cy="3745342"/>
          </a:xfrm>
          <a:prstGeom prst="rect">
            <a:avLst/>
          </a:prstGeom>
          <a:noFill/>
          <a:ln w="9525">
            <a:noFill/>
            <a:miter lim="800000"/>
            <a:headEnd/>
            <a:tailEnd/>
          </a:ln>
        </p:spPr>
      </p:pic>
      <p:sp>
        <p:nvSpPr>
          <p:cNvPr id="6" name="ZoneTexte 5"/>
          <p:cNvSpPr txBox="1"/>
          <p:nvPr/>
        </p:nvSpPr>
        <p:spPr>
          <a:xfrm>
            <a:off x="3419872" y="4725144"/>
            <a:ext cx="2448272" cy="677108"/>
          </a:xfrm>
          <a:prstGeom prst="rect">
            <a:avLst/>
          </a:prstGeom>
          <a:noFill/>
        </p:spPr>
        <p:txBody>
          <a:bodyPr wrap="square" rtlCol="0">
            <a:spAutoFit/>
          </a:bodyPr>
          <a:lstStyle/>
          <a:p>
            <a:pPr algn="ctr"/>
            <a:r>
              <a:rPr lang="fr-FR" sz="2000" b="1" u="sng" dirty="0" smtClean="0">
                <a:solidFill>
                  <a:srgbClr val="0000CC"/>
                </a:solidFill>
                <a:latin typeface="Times New Roman" pitchFamily="18" charset="0"/>
                <a:cs typeface="Times New Roman" pitchFamily="18" charset="0"/>
              </a:rPr>
              <a:t>Objectifs du projet:</a:t>
            </a:r>
          </a:p>
          <a:p>
            <a:pPr algn="ctr"/>
            <a:endParaRPr lang="fr-FR" dirty="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19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1986"/>
                                        </p:tgtEl>
                                        <p:attrNameLst>
                                          <p:attrName>ppt_y</p:attrName>
                                        </p:attrNameLst>
                                      </p:cBhvr>
                                      <p:tavLst>
                                        <p:tav tm="0">
                                          <p:val>
                                            <p:strVal val="#ppt_y"/>
                                          </p:val>
                                        </p:tav>
                                        <p:tav tm="100000">
                                          <p:val>
                                            <p:strVal val="#ppt_y"/>
                                          </p:val>
                                        </p:tav>
                                      </p:tavLst>
                                    </p:anim>
                                    <p:animEffect transition="in" filter="fade">
                                      <p:cBhvr>
                                        <p:cTn id="10"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7"/>
          <p:cNvSpPr>
            <a:spLocks noChangeArrowheads="1"/>
          </p:cNvSpPr>
          <p:nvPr/>
        </p:nvSpPr>
        <p:spPr bwMode="auto">
          <a:xfrm>
            <a:off x="395288" y="2852738"/>
            <a:ext cx="8207375" cy="1323439"/>
          </a:xfrm>
          <a:prstGeom prst="rect">
            <a:avLst/>
          </a:prstGeom>
          <a:solidFill>
            <a:schemeClr val="tx2">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fr-FR" sz="4000" b="1" dirty="0" smtClean="0">
                <a:solidFill>
                  <a:srgbClr val="0000CC"/>
                </a:solidFill>
              </a:rPr>
              <a:t>Station de dessalement d’eau de mer à </a:t>
            </a:r>
            <a:r>
              <a:rPr lang="fr-FR" sz="4000" b="1" dirty="0" err="1" smtClean="0">
                <a:solidFill>
                  <a:srgbClr val="0000CC"/>
                </a:solidFill>
              </a:rPr>
              <a:t>Zarat</a:t>
            </a:r>
            <a:endParaRPr lang="ar-TN" sz="3600" b="1" dirty="0">
              <a:solidFill>
                <a:srgbClr val="0000CC"/>
              </a:solidFill>
              <a:effectLst>
                <a:outerShdw blurRad="41275" dist="20320" dir="1800000" algn="tl" rotWithShape="0">
                  <a:srgbClr val="000000">
                    <a:alpha val="40000"/>
                  </a:srgbClr>
                </a:outerShdw>
              </a:effectLst>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anim calcmode="lin" valueType="num">
                                      <p:cBhvr>
                                        <p:cTn id="8" dur="500" fill="hold"/>
                                        <p:tgtEl>
                                          <p:spTgt spid="28677"/>
                                        </p:tgtEl>
                                        <p:attrNameLst>
                                          <p:attrName>ppt_x</p:attrName>
                                        </p:attrNameLst>
                                      </p:cBhvr>
                                      <p:tavLst>
                                        <p:tav tm="0">
                                          <p:val>
                                            <p:strVal val="#ppt_x-.1"/>
                                          </p:val>
                                        </p:tav>
                                        <p:tav tm="100000">
                                          <p:val>
                                            <p:strVal val="#ppt_x"/>
                                          </p:val>
                                        </p:tav>
                                      </p:tavLst>
                                    </p:anim>
                                    <p:anim calcmode="lin" valueType="num">
                                      <p:cBhvr>
                                        <p:cTn id="9"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8BB82B-EE26-43D2-8AE1-FDCAF5563780}" type="slidenum">
              <a:rPr lang="fr-FR" smtClean="0"/>
              <a:pPr/>
              <a:t>46</a:t>
            </a:fld>
            <a:endParaRPr lang="fr-FR"/>
          </a:p>
        </p:txBody>
      </p:sp>
      <p:sp>
        <p:nvSpPr>
          <p:cNvPr id="1025" name="Rectangle 1"/>
          <p:cNvSpPr>
            <a:spLocks noChangeArrowheads="1"/>
          </p:cNvSpPr>
          <p:nvPr/>
        </p:nvSpPr>
        <p:spPr bwMode="auto">
          <a:xfrm>
            <a:off x="0" y="21429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685800" algn="l"/>
              </a:tabLst>
            </a:pPr>
            <a:r>
              <a:rPr kumimoji="0" lang="fr-FR"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INTITULE DU PROJET :</a:t>
            </a:r>
            <a:r>
              <a:rPr kumimoji="0" lang="fr-FR" sz="20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endParaRPr kumimoji="0" lang="fr-FR" sz="10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Réalisation d’une station de dessalement d’eau de mer à </a:t>
            </a:r>
            <a:r>
              <a:rPr kumimoji="0" lang="fr-FR"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Zarat</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délégation Mareth, Gouvernorat de Gabès de capacité 50 000 m3/j extensible à 10 000 m3/j.</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OBJECTIFS ET APPORTUNITES DU PROJET :</a:t>
            </a:r>
            <a:endParaRPr kumimoji="0" lang="fr-FR" sz="10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Soulager l’exploitation actuelle des ressources souterraines.</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Compenser le déficit actuel en eau potable.</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Améliorer la qualité d’eau.</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Satisfaire à la demande croissante en eau potable.</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CONSISTANCE DU PROJET : </a:t>
            </a:r>
            <a:endParaRPr kumimoji="0" lang="fr-FR" sz="10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projet comprend les éléments suivants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Une station de dessalement d’eau de mer de capacité 50 000 m3/j extensible à 100 000 m3/j avec les équipements nécessaires.</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prise d’eau de mer.</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conduite de rejet de la saumure en mer.</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conduites de raccordement aux pôles de mélange.</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COUT DU PROJET : </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310 Millions de DT TTC. </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85800" algn="l"/>
              </a:tabLst>
            </a:pPr>
            <a:r>
              <a:rPr kumimoji="0" lang="fr-FR" sz="20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AVANCEMENT DU PROJET :</a:t>
            </a:r>
            <a:endParaRPr kumimoji="0" lang="fr-FR" sz="1000" b="1"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Etude achevée.</a:t>
            </a:r>
            <a:endParaRPr kumimoji="0" 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685800"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Requête de financement en cours.</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928662" y="1500174"/>
            <a:ext cx="7070082" cy="3063284"/>
          </a:xfrm>
          <a:prstGeom prst="round2Diag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6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II- Potentialités</a:t>
            </a:r>
          </a:p>
          <a:p>
            <a:pPr algn="ctr"/>
            <a:r>
              <a:rPr lang="fr-FR" sz="4000" b="1" dirty="0" smtClean="0">
                <a:ln w="12700">
                  <a:solidFill>
                    <a:schemeClr val="bg1"/>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zone riche en ressources naturelles</a:t>
            </a:r>
            <a:endParaRPr lang="fr-FR" sz="4800" b="1" dirty="0">
              <a:ln w="12700">
                <a:solidFill>
                  <a:schemeClr val="bg1"/>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D08BB82B-EE26-43D2-8AE1-FDCAF5563780}" type="slidenum">
              <a:rPr lang="fr-FR" smtClean="0"/>
              <a:pPr/>
              <a:t>5</a:t>
            </a:fld>
            <a:endParaRPr lang="fr-F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67544" y="476672"/>
            <a:ext cx="8207375" cy="707886"/>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fr-FR" sz="40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1- Situation géographique propice</a:t>
            </a:r>
            <a:endParaRPr lang="ar-TN" sz="40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ahoma" pitchFamily="34" charset="0"/>
              <a:cs typeface="Tahoma" pitchFamily="34" charset="0"/>
            </a:endParaRPr>
          </a:p>
        </p:txBody>
      </p:sp>
      <p:pic>
        <p:nvPicPr>
          <p:cNvPr id="4" name="Picture 7" descr="http://t2.gstatic.com/images?q=tbn:ANd9GcRgmS2TObJRDuwWA2VRLOyhG2Ud_Saq9Q5wcCG6GTkZtlSdfDu16Q"/>
          <p:cNvPicPr>
            <a:picLocks noChangeAspect="1" noChangeArrowheads="1"/>
          </p:cNvPicPr>
          <p:nvPr/>
        </p:nvPicPr>
        <p:blipFill>
          <a:blip r:embed="rId3" cstate="print"/>
          <a:srcRect/>
          <a:stretch>
            <a:fillRect/>
          </a:stretch>
        </p:blipFill>
        <p:spPr bwMode="auto">
          <a:xfrm>
            <a:off x="5286380" y="2857496"/>
            <a:ext cx="2987824" cy="2519354"/>
          </a:xfrm>
          <a:prstGeom prst="rect">
            <a:avLst/>
          </a:prstGeom>
          <a:ln>
            <a:noFill/>
          </a:ln>
          <a:effectLst>
            <a:softEdge rad="112500"/>
          </a:effectLst>
        </p:spPr>
      </p:pic>
      <p:pic>
        <p:nvPicPr>
          <p:cNvPr id="6" name="Picture 2" descr="http://polgabes.files.wordpress.com/2012/09/image7.jpg"/>
          <p:cNvPicPr>
            <a:picLocks noChangeAspect="1" noChangeArrowheads="1"/>
          </p:cNvPicPr>
          <p:nvPr/>
        </p:nvPicPr>
        <p:blipFill>
          <a:blip r:embed="rId4" cstate="print"/>
          <a:srcRect/>
          <a:stretch>
            <a:fillRect/>
          </a:stretch>
        </p:blipFill>
        <p:spPr bwMode="auto">
          <a:xfrm>
            <a:off x="251520" y="1772816"/>
            <a:ext cx="3816424" cy="4392488"/>
          </a:xfrm>
          <a:prstGeom prst="rect">
            <a:avLst/>
          </a:prstGeom>
          <a:ln>
            <a:noFill/>
          </a:ln>
          <a:effectLst>
            <a:softEdge rad="112500"/>
          </a:effectLst>
        </p:spPr>
      </p:pic>
      <p:sp>
        <p:nvSpPr>
          <p:cNvPr id="31746" name="AutoShape 2" descr="data:image/jpeg;base64,/9j/4AAQSkZJRgABAQAAAQABAAD/2wCEAAkGBxQTEhUUEhMWFhUWGBwYFxgYGBkYFxYYFxUXGBcaGBcbHSggGBwlHRUWITEhJSksLi4uFx8zODMsNygtLisBCgoKDg0OGxAQGywlHyQsLCwsLCwsLCwsLCwsLCwsLCwsLCwsLCwsLCwsLCwsLCwsLCwsLCwsLCwsLCwsLCwsLP/AABEIAL8BCAMBIgACEQEDEQH/xAAbAAABBQEBAAAAAAAAAAAAAAAAAgMEBQYBB//EAEQQAAEDAgQDBQYDBQcCBwEAAAEAAhEDIQQSMUEFUWEGInGBkRMyobHB0UJS8AcUJLLhFSMzYnOi8WOjNENTcpKzwhb/xAAZAQADAQEBAAAAAAAAAAAAAAAAAQMCBAX/xAAqEQACAgIBBAICAQQDAAAAAAAAAQIRAxIhBBMxQSJRMmEUQnGh8AUjM//aAAwDAQACEQMRAD8A9LQkUqgcARoUtdhyeASXOhdKpcVxYGq2m28G5nl/yFmUlFG4rbwXQK6ksNkpaECEIQAJQCTK7mQApC4HLoKABC41wOi6gAQhCABCEIAEIQgBQXUhCAFoSF2UAKQkygFACkIQgAQhCABCEIAEIQgDL8P4m1nvd2SAJ0I2gm28q/p1ARIWPqd8RMgiLAFttvG+kW5BWnCcYGw0kQYAM3k6TPT6LjwZvUjpzYvaLDjPFWYemaj9tBaXHkFjez/DTiq7qpqgta4ucACDmzSAD+XrraOqhdpOIe1xLg+7GFzWjYbT1O62PZPAMp0WlrMpeJPrb4fNUct516RNLtw29svAF1CF0HOCEIQOxjH4j2dN74nI0ujnAlR+C8R9vTD4I8iPRScX/hvnTK75FZnsRV7gBcSSDa0fqxU5yqSKwVxZrFG4kCaNQCZyOiNZynRSVxwkEc1QnZSdjsZnoxe25kztqfBX6xHZDF5Kjqbng6gRpAOsragqWJ/GiuRU7FIXA5Q+L8SbQp536SB5n9FUbrkmuXRNQuMdIB5rqYAhCEACEIQAIQhAAhCEAdlcQhAHQV0FJSgEAdQhCABCS4+fTn4ISsDyfB15IgudzEmIzHuwCbC4k3VphqpdIZcgwSb2MQOcg+uip+F4TOT3Yc4mDpGwOt+W8ea0eEwwYB7YONRnukAguuSTAt5+K81K2egxD+GUqhaTIOYEkCAQIBk3utgKjYGWImBGl1kTiQ6IcWTpobdW8uo+CWKjtJEi9iZjp0/4VoZNPRHJDc2AqD4x8YSp2WJxWPqsaHMcXNBL5nSxEOm4bfW8X0NxJ4dxlweTVeI0GX3Pibu28ttFeOaLISwyRrkJFKqHAEbpasRGMc6KbydmO10906rGdjwWZD7KJ3kyZ373ik9ruPl5NKme5PeI/FH4R0TnZ7G5iXHwGwiG26az5Ljz5Far0deCHDb9m4UbH1sjCfL1snKD5Ebix+X0VL2p4nTbTdSzH2jgIDdW3Ba4naCAea6tlrZzavajIdmKQdiC5pLQCXNGsCdyRpcBeg8M4i2q2xuNQsDwuk+mS4DMTa2hiXED0+SmYOuaL2ugtBJBvoRE2Otu96LijlcXfo7Z41JUzfrJdu6/+BT5uLjGtoAHxPotNhMSHtBt1WJ4nW/eMZNL3WgNc6bkB1yB8F0ZZp47Xs58UGslP0b2iO6B0S03SNhGicVkSb5BCEJgCEIQFAhCEByCEIQMEIXQEAcSl0IQAIQm8RXDAS46fHwQBC41xSnQZL99BEyeXL1KF572o4t7SqXlkAAAT70CTpcaklC5J5nfB0wxKuR6vjBTd3GuAsC7KCWGwBLY00Fr6aqN+91SbiLwTmJBv+bqefLZTMVSLhDBB2BbIcHG19Qdo0MxeLQqYLXZnDvHUOMSNw4QZET5HwiZslAwYNnA3EQQQYDnU3H/AHDlzsXn1n5tbi4MnLodHag2mHbDzDdTEsDm7tEgH8QYRE59T3SBF5ltlGo4tgEuZY2MOggtjbfnbzCQ0SqdYgPzd0i9jzgBwtETv81Jq4qnTZmc8OcA3O6A2XZXXLZk267HwULGYhpLBlJa3vSCWyAJzAQc2XfU6qPT9lVpHJLZmxdERbaN9tLW5HLNIlcF4q9r2mTB0J90CbW10Mc7SrntBxt5d7Kl3QbOedb2gDUXgSeay4oZWvs4GxEGQ4SIItJBn4LQcDpZ8oqE5tSdoFo8fLbzWo5WlqjMsSbtme4jQ9m8NM3I02a2L+ZI9VacLa2HhuguOtnGfKw8CpHEOFudiZEQ0Az+EiHG3p8k9gWAScgjKS4DSBG0zNifFYq0bstxipptuRmGUuGoMa9Dr6erGE4BTAzZjMkkuIdPOSdZTQiOW3rsOtpB6FOiqXCNctpDgZgR3pHIeKNmlQqV2SzQY1o7o5mBeL/bzVc/Dh5yOiXGGuj3XZQ4C97tm2909Ve46CCYvsQ2wE+Bced02XHvGws3TUFpIEjXRx9E1JMTRHpmrThriA+Mp5VANCALCB9Exh+GAODmlwMXBuHNn1n+incSrZqcgjNqLwROmu+vl4KPScCWgOaTqWz5mORBn0KJIaZb8MxjgL94ExA+YGo6hXVOoCLEFZE1QDZwJJDSJuBMzIO31UkYmDI73MgiT+U21/VlTHmcFTJTxKXJqELPU+KuzDvDU2Jtbkd9fkrPD8Sa4Ce6SuiOaMiMsUok5Cap4hrjAMn76J1WTsmCEIQAIQhAAugriEAKldlIQgBajVqDXDvD7/dPTC60bny6JNCsz3GezNKvScAwZzBDr90iYiNdT0v0QtGhTlhjLybWWS8Hjj8bUIAY4d2JZN8jg5+kSWixmDrfRIrYxz84cbFp70z7pNiJ12G4mE0zB1HVMxdlLXSZsSxxMg/hjbQaeKcpcCIe/wBrUa0C5Pv9114At7pcCTIiVxbHbqR8U8j2Ydlyk6d4WMEeZ+g2AXKNcNdAcBHuje9oJ5ESY6gdRLpso5ywDObiACBE37uwMdIkxFolVqeHpy4NuROV5eXEZ2+6fEkGeuiXI6Ql9ZzWFwNxOQEyQHWkXM3dm5xKd4U99VpDoEi8aOEWOxvG/j+FJxWNpHIabC27SZEiB32kgydAb9YIVgcZBGUCcjSAfdkw57YGjmm3WCNpWW2aVDGKw7XkMNTK0AEWOXlrNxa0A67WVnTb7NoYxwcAASQZNoghscj0N1VYnGgyWuykNc5osRN3kd7mRaSIzJNHiIDiGEZsp98RUJIGbeGjofInVFIVs0A4ofZvDoMWuMpjQkOkhwAJsQNUjB4n/DaBmcYDXCxgkZi4TrlI69066DKuxBzOa4OBBMmGus7UuvZvygXsFa1cQ2nZrjluHEyPeDokAXaZGpTcxalziMTTmxAiLTOZpMgAGZIEAnSyZbiwNbgGSQZN7te3mD13tuqU04AyMLc2XJ3pgAPzAEwRJI2/CeavalI5Z9mYBkZhD8trGZJGuvjyQnY2qO0+KCS1/umMr2iWvBO40HhGo02EqvQpk5SI+N9wOR6dLdKn2eY5YLc/eEiJJ98WMAmJ8xaZlNB9Vj2tcHO/DmIllVolxzzo4ACDyA5LIHOJcIse8SwwTqHNIMwR1nXQTuqzD8HIe4sqMbIOUSDdwgEhoAifiByV9XqNcS1pLRMCLuNpgSYIvvtrzTXsZOYGYMFtm+0dcCRNnSRaNT5l8gRqfCpPv5YFwQNYvO8eC5S4VVBs4AxpM5tAXCwF9fOPGYyuTyDh7wNiIItAmTAhSg4EEOsD7odIgjWJEjbVCphyiJh8C/pGhbN99CdPDp5qY+i8EwJtaByPwMWSGVAMwzwR5AydQf1oo2JrEOBFWWmxEzB3i4+aNUgtinYohxOUtO2aATHUGdItC03D+JgsbnN9Nys9SxzLWEgzJ1IFxIjwTZrNky5wuDB+kbf1WoZHBmZ41JGyp4pp0IQzEtOh/RWWriPxQI0kzA8AJ0KrxxFgJFxJ8ZiNRNiAPnqrrqvtEf45vsw5rheOYWPFVx2/V0gVSTy8V3Y0skdkzgy5Hjlq0bL2rfzD1XPbt/MPULIz+tkkmdFTtr7JfyH9GvOJZ+dvqEn98p/nb6hZJpPT9eSTnI/R+yO0vsX8h/Rr/wB+p/nb6oGPp/nCygPMp3Lyn6JdtC77+jSniNMfjCFmHuAEuNtyYAHiULMopeykckn6M5xwPOHotuMzA+bGXPnKADcODWtJIgS49AU4XhdRzQC9zgWgHP3oaHDYCJsADyiwW0bhWRmLRINjFwGiBHKAY8AobbHMG6gF3VpaBtuCNeRK8tRSPX2MrxHsw5zXZKrgQ58y13eGwJmSASQBfZRqXCq1UgGrl0ZIZEiS4kwBMmOvWy2uMiA64vAMxqGmDB/yuTFWkGvyuImSRpy3G0D5bp0hWZ5vZ6s0g1MjmCG90u0AgA3k3EXJiT5QG8Nqw5lQkAncBxDs2dzrayXREei1lHEEio10FsgZY2dAmQbmSTEWITVd+UAPPunukzLpIzXA5H1AWdUO2U2H4HkGZ1TM515gHVog8rw70XK/CyT7T2gcLScpN4AvHduABMQrNzaeQQ5trGLkTmPO/eJ8cwnmodDiTKYNpOUzcFpaDDgcpNpIuDAsd0mkjVtktmGpOZ3QSWnUSCCN/DwtzG5m+1c1oyCbGzr2gd0+X01UGpxAAEsYMzTew2c7mRqLz5KA/jL2tBgMkEBonduXu2jYixRaCi2wtBjdGDNPdbYNDrBwibETEaWGllNpU5BALQJ5Bt9YI/C4dZBtdUFDi597I0ETyE2hu9jPonWcXLwA1uhgGxIuSfPQeaWyQ9WWlV7g0tu5oO4ksM/5jLddQY8EioC/3XEOYe8HSLySZEbg6gagbqldxGq55IgAGCAZJAdABza+9GmwXRxc5ocHGZMxBALhbNoZyC+oI3vKckCRNx2HJMCCWwWke+LC2bbYQbeCS2s914Idmh7Ykvi3MAwGi82hcGLBIIvOpkSXaOJHKbeQ3U3D1J/CTBJaZJAHO1yY+Sw6s0KOEc5zwQWB4s4XBuIkaHTnKkVsIcmUtBI/ELiSIm0xoJ/RT5xJaYeAYAmLGDy2cBI0gpMlhBY+QTz70E2mfebfxA81rRGdmUHEsC9rb5nAGLd7NLegkQW9dVBq1HQ8NBcQBLSIM6HLM5r3+i1D8UwXFp1B08enJRTg6dSYG/vN2tcxIJCxRqzM08a+m052Ek3BImB/X6KThMaXRAIA94wQLwSIJM2kKczgz3QXEgSLTJIB8IuJ1/N0VjgOHBgvJJAFzIFgIE+CtDpskmc+TrsOPy7f0iBhsUajrESCbQYix+/opmI4YA6S7umDa1+s6/1VgCRsB5JWXm5dmPokncnZ5+X/AJRyVY1Q2HJFRzTqAT5p9rLarpoePqu5UuEea8spcsYewbWSXap52DP5o5amfRJ/dvX4J2Tc5fQlzun0+qUI/KE+xrdhceCfb5JNm02/ZFA5iBzQWnZOmjKUymBYf09UrNW/ZhsXxNvtXZg6oQ6GtEhog7Dc216lC3dNrRcAN5xoTzXFySwNu2z0I9dGKpL/ACUf/wDQtJAfV924cBDTufeGkBw5cr2UKpxtkgtcAA0/ize9HvXOwNuugQ3sRTJGerUIBHLTlPLS3RYl+JdTL2CLmCSOUhcuSEoeTvw5oZW9fRrMVxpgANiQ28v/AMwbpBbbvOtvHOEh/aPuOY+xEEFrLCS6JkkdbcraJ7C9lGV8PScKha4ta4CJAJALk+/sYGgGm854iXQQTEG8WHSE+zOroy+qxJ02U2B4lneJc4SCYAEcpO8ZgDrI8wrrFVK1UsdLXNzBuZtsuYkBw6+7POPNU54BimgZqYMkREOiOcHTr91Y4MYhgdlw5boC0wG92COZcY3vcbqTxzvwXWXHV7Ip2VKzKsBjhIhsXmHWeSdtjER1GrtXgVQgGGhw53IDgDuYFo5nvK3xGCxJIkgh1NwcB3QCSLEg31sf8oCi1uD4xoaM4c0Q0AaxeQJGgkrXan9GP5GJf1IraNCoQ3PScYm7iPZOJaYMQIsZPPaNVLrcPJyllVrHGSQbgkibjlLRvaTEqLX4fiKbJfTd3jJLXElpDrF40MEJWCGIxDiQwE2AcQBkmxBNpGUHr8jjR3XsoskXHa+PsaxWErRGdkzecrgRAA0Fhc25eascDgasOe9zcoGaACRYwSYNhBJm+3NN+xrscG125WhhcC0mJGU5je2UE6AaJPD8PWqQKBLH7kzlvLSCJgCGmxB92Nylo7qh9yOu18HcPwotqGXZg8Xgw2CZ7wHeERMT5i06A4Wn7QPcQHG5Ei8NItOl5081lMTVeKhbUEEBpqAQWycxsHC46fRTa+Pc+kXRn2JNo6CLA5R5QeiUo88o0na4ZPfXyHMCYDtD3XB15IkR0TtHF5e8H5hY94tEE3IMREjeVmuNBxcAzM/N7oiDY+Yn3T59U5iOGV8rzUpFsgGS4ZSXHfabn1PRJQflBulw2WuN4i+SQ/KA7QDUDQzsRHwCTVxzi0hryIB0MTubm830hP8AC+Be1otc17g6w0BgiM3juPBO0+yI932jhEEHKL3+Yj4hWjhySVnPPqsUW4t8oYw1Zri0E98jkBaDGpm+6scQwgi7p5je06b84T9bswz2gqBzmwIABnx1HQW6Kzp4AMJIAkmZjohdLPajMuuxqFrn9CKILmgzPWdxYjU7pTWRqPQqWyjPRJOHHmvSxLSOrdni9R/2z3SoaDGnWQY1SRSHXxUj2URceFk57LcEfBa2JrE36IhpNiZ08Pkj2TTqfRSiyeQ8kkMaNfsjYfa/REyNGj3Dyt8koUgRd5+H2Up7RNpXHUwQjcXaZHGGB0d8Al+wuP1CdLItATjAP6wlubWL9DVOi3mfVI/d283Hz/opIp8oSvZwlsa7X6ITcIJuSR1OiFNafH0lCTkCwoYDZXj3GWRVrdHu/md917JC8i7QiK9b/Vd8HT9FzdS7SPR6GGsmel9l2/wlAz/5Y+AhWJA5/NVPZF5ODo/+0/B7grUjp8VeEvijlyw+b/uzpcuGmSlikOYHmVzKOYT3MdtexpzPFDG/qU4WBAaEbC7SIXGRFCoQLhh9VnOxOJfnqUy3UBwdyixB9R6FarG05pvE6td/KVmuwzy7OTqWj6T8Vy5G+9Fndhgv480WWPov/e6BBABY9sTcy+m428G6+Cs3YIxAcRGlxt4hQ8fRnFYY/lFU/wC1o+qnYqiXsczM4ZhEizhOpB5q/uzmrhI8w4nXJrYguIkWBEgkNe5rbGwtHqpPZ4ZmXAg16YI2MhwPzUHjPDhRxFamHFwa1t3amQ03KteywlrRzr0vhm+q5H+XJ6cV8KRL4nRjiAa0ANJbPjA+i0faVv8AC1PI/wC4LN8WxA/tRjdS57esQ0fcrV9oKZOHqi/u/UK0f6jmkucZX9i2/wAPro8/ECFfOZ4FUHYifYuH+YfyhaGD0W8UvgiXUwXdkKFPl6LpbzK4ZRLuipZLVHSYCbICWG84S7bhKx6pjTWhDo5FOZAdygs2lKw1GknL0KkCh+tUOpfrdFhoNNZfWPNd9kecpZw45pOTkUrY9Q9np913L+rJTWdUtoH/AAgaQ0R4ruU9U8Wjqls8Z9ED1IrmFCnEBCA0IIcF5R2mpziKw/6j/jK9RL15VxTEZ6lR41c5zh0BNvn8FHqPCOjpPyZ6D2LaP3OlOxeP+69XRaFm+xLpwjd4c+/Pvk/VXxVoL4ohl/N/3HfZjojKEgNHNcLQtUTsdhq4XDomwwI9mEUFna5BabbH5LIdiX5atRp2B9M1vkVrH0QAZnRYzgdcNxMhpIdDfV0A/Fc+XicWdeC3jmjVYmv/AH9C21Qf7QforH27VWY1g9rQgfjcNf8ApPP0UwUwug5LZ592opfxWIkSHNYQdwR/wpXY9gzNA/8AXpnyhy52rj29T/TCX2P/AMVnWo0+k/dck18j0cP/AJi8bhA3jFDJ3Q4ZnA3ktHM72+C1XGMRFGpI/CqivRniNJ0e6138ouPUK045Se6g8GwMT6hUjS2I5G5OH+/RU9kK3904cj9Foc3RZ3sXQc1tXcZhHiJn5haJzXLWF3An1SrIzrXdESd0ppdCC46QFQgJY+NRZLBOyTB3+aMqKAVmOybc4lLErrgIRwFCBKO91SsoXQQkGo2Sdwuim/a6eNMFJY1wNohMNRApP1+qAHpUGfe+KWJ3Lfigeg2wO6esJbM06fFEeHkl23HpKBqJ0TzK4gMHM+aEWPUZeRt915HjxlrVmjRrngeTyB8l60H8wvJeOUi2vVPvHO8HzcT8yFDqPCOrpVUmbzsY6MK2QPed81euq+Hoqnsm7+GbAm5+KumzrHyKrjfxRHLFubGTUPJGeE4WnW6cFF52K0T0ZHzFLaSpDMM82A+B+ydw3CajiZhoBuTPyScqNLGyCWyszw6kBiGxAEut8R8lvRwSqD3SwjnOvksLgWH97bTjvF8a76H6rmzNNxZ19PBxUl+i44j/AImG/wBU/wD0VlOhMcf4TWnDgDL/ABDRMi0seCfQlW7+z7/zN/8Ak5dDmjlWJnm3adsYqoHaPpCPXT4FJ7EiareYqN+o+iV2wwb6eMyPJg0w9omRe1tr5T6o/Z+4msBGjxtycVzzfJ2YVUKNC1n8eZ1azTlIP2Cm8TYTSeOn9VXtzu4o9n4smh1mN1osdw6qym4ubYNJMEECBJK1F+Sc4fj+jP8AZgRSeOVT5tH2VuBOpVR2TDnMeAJcXAxuYkGy0VHhtV09yI529OaeGVRoOox3OxgIzdFYN4VUHvNtH4dvinG8PcNWl3KLW8DZW2Idsq4B6IyNU6tgKhuGeUCfmkU8DV/LHjCLDtkKB1XRTHNWP9m1DbMzyN/ik/2c4aXPRw+iVh2yGymehXTQ/UqXXwj2jvOYPJMU+GOdo/MeocB6kJ2PtjbaHUeqW6mN4UatgHtMEx1vCSzAkmM7Z8SB6kIsNB6WdfJLD2bKLUwFRpiWnwd903+5P3IA5zPyStj1Jwe3n+vRdDGnf4qAKJG7fUpcDf5p2LUm+zHM+dkJOEbRvmaXDe5tKFm0a0LPD4KnoWHxJn1uvG+1OHjG12tFjUdpoO8vbm8NG4AOtjdeP9pAW42vy9qR8TPzUcvg6MX5G6/Z/hGuwTJaDciZg7LVU8BTgyz9dFlf2dgfugmLPdqeUbLU5xtfpI+63H8UZmvkyQ3DUxHdbI0sE6CZMAQoQE/hafEpVO3uwD4ooyT2OMXEKK6uQSMhM8yB0XBW5uBXWDkW/BFDbE06oG0dM1vRebUR/HtIFxV5/wCbSV6W4gXc4Lyyi14xjhIJdXdHId8kFTy0kimK22ei8Zw+YUS60VmmxmJa8fVFAEZjMkaAm3il8WDctMzpVp893gaeamMayTB8VQkeV/tCpxjKRJJDqJ8AQ8aT4qP+z+9SoQLioz+YfdXH7VAPb4Ug/hqtttelHzVL+zur/Eubp3mn0eFOfkrj/Flnh6h/tWveXCLjpH3C1dbGOLSzNYgjeLi6y3B6jTxnEWkBxEc4A+y9Ed7LXJ8FqKMy9Hn3Y4uZWqBurdOoEgj0W5pY95Nw4SNSLLD8CrBmLeARcmJ3vp1/otmyu/pGwhLEvI8vlC6WMLWzmcSTpH0KUeJPIvTjlqfWBZJc91rgeAgp6ninDr5KrRMbFYzmyv8ACT8oXBLz7rwNdT8oUtuNB/Cm6mOOwulyAw/h4BuHdCITdDBPBO026+qd9s86k+gt4JstcSLz5wiwHqFGoB3pMaTP3SsTRqVABo3WI5LjnOgXI8wmmlw0cfmiwEVsKTHc00gR6ldq4RxGhgXgRCedVJsZPhP3QKsAwCSev3RYUxNLh4An2d/U/GybrcPkAZTO94TjAw+80zPP7aKR7Zk6HlvfzlLZDplceCknpzm/yXRwNvUHc5hfmrAVG7grpFM3j5p7C1ZBpcFA3hs8x9kKzbUpj7RZCzY9SKXGxk+q8d7X2xlb/UJ16s+5XrvtLXAjz+S8f7ef+LrxzJnyYVKbtFoKmbzsJRb+7Gfzn+Vi0gwzeSy37PsS0YUySD7Q/wAjJ+a1LHGeQ+acZOhTjycYwaD1C62kIt8ZSwI0J8z9FwVCnszOpwUh4oaDpp+toQKuxK57UAIsNRwuixIWCaI4gRr/AHjit03FNIkLz0ud++EwJFQx4ZiPksTZuC5Nl2iq5abXcqtHWd67B9VaNJCznbbGAYKqZu3I70qsP0V97duux0HitWYrkxP7SaIc6hrmkgDlJDp/7az/AGEI/f2jnM7X1/8AyfVXHbupmr4YAwAep/POvSFn+zAcMaMvOPPx8j6pSZvGvJqeymGacbiXR3g8tJ3tF56yt1kPMLI9nOE4iniKlSqxgZUkuyvzGTpsOnotR7ciyIt1yE0vRh+FYfLjqjXa53Rys+RHLV3qt0b7mViaFWOIOGxc6PUfdbEN578pWYexzXgcbvm/qk+1A1nWNJ+S7Y6eq6Z0n4LdmaFSImYCac42gSOf9E61MudfX6oFQp3j/RcBH9bwlyYjXxSQL2+iBnHa/wDKUyn1geKU6dPsk5D+b4IAC7xjmkBxOgtzldyDdxPRLqPDQgBos6wfFc9i7Qabz/ynfaSkCs24sfIoA61kbi55IcOseSHVfL4rjKvqgBTGG0x4jVCSHwboQB//2Q=="/>
          <p:cNvSpPr>
            <a:spLocks noChangeAspect="1" noChangeArrowheads="1"/>
          </p:cNvSpPr>
          <p:nvPr/>
        </p:nvSpPr>
        <p:spPr bwMode="auto">
          <a:xfrm>
            <a:off x="155575" y="-8683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7" name="Picture 3" descr="C:\Documents and Settings\Administrateur\Bureau\index.jpg"/>
          <p:cNvPicPr>
            <a:picLocks noChangeAspect="1" noChangeArrowheads="1"/>
          </p:cNvPicPr>
          <p:nvPr/>
        </p:nvPicPr>
        <p:blipFill>
          <a:blip r:embed="rId5" cstate="print"/>
          <a:srcRect/>
          <a:stretch>
            <a:fillRect/>
          </a:stretch>
        </p:blipFill>
        <p:spPr bwMode="auto">
          <a:xfrm>
            <a:off x="1857356" y="1428736"/>
            <a:ext cx="3429024" cy="2451957"/>
          </a:xfrm>
          <a:prstGeom prst="rect">
            <a:avLst/>
          </a:prstGeom>
          <a:ln>
            <a:noFill/>
          </a:ln>
          <a:effectLst>
            <a:softEdge rad="112500"/>
          </a:effectLst>
        </p:spPr>
      </p:pic>
      <p:sp>
        <p:nvSpPr>
          <p:cNvPr id="11" name="Espace réservé du numéro de diapositive 10"/>
          <p:cNvSpPr>
            <a:spLocks noGrp="1"/>
          </p:cNvSpPr>
          <p:nvPr>
            <p:ph type="sldNum" sz="quarter" idx="12"/>
          </p:nvPr>
        </p:nvSpPr>
        <p:spPr/>
        <p:txBody>
          <a:bodyPr/>
          <a:lstStyle/>
          <a:p>
            <a:fld id="{D08BB82B-EE26-43D2-8AE1-FDCAF5563780}" type="slidenum">
              <a:rPr lang="fr-FR" smtClean="0"/>
              <a:pPr/>
              <a:t>6</a:t>
            </a:fld>
            <a:endParaRPr lang="fr-FR"/>
          </a:p>
        </p:txBody>
      </p:sp>
      <p:pic>
        <p:nvPicPr>
          <p:cNvPr id="12" name="Picture 4" descr="b104"/>
          <p:cNvPicPr>
            <a:picLocks noChangeAspect="1" noChangeArrowheads="1"/>
          </p:cNvPicPr>
          <p:nvPr/>
        </p:nvPicPr>
        <p:blipFill>
          <a:blip r:embed="rId6" cstate="print"/>
          <a:srcRect/>
          <a:stretch>
            <a:fillRect/>
          </a:stretch>
        </p:blipFill>
        <p:spPr bwMode="auto">
          <a:xfrm>
            <a:off x="1643042" y="4143380"/>
            <a:ext cx="3643338" cy="2000264"/>
          </a:xfrm>
          <a:prstGeom prst="rect">
            <a:avLst/>
          </a:prstGeom>
          <a:ln>
            <a:noFill/>
          </a:ln>
          <a:effectLst>
            <a:softEdge rad="112500"/>
          </a:effectLst>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8" descr="http://img97.imageshack.us/img97/8986/95848294.jpg"/>
          <p:cNvPicPr>
            <a:picLocks noChangeAspect="1" noChangeArrowheads="1"/>
          </p:cNvPicPr>
          <p:nvPr/>
        </p:nvPicPr>
        <p:blipFill>
          <a:blip r:embed="rId2" cstate="print">
            <a:lum bright="16000" contrast="10000"/>
            <a:extLst>
              <a:ext uri="{28A0092B-C50C-407E-A947-70E740481C1C}">
                <a14:useLocalDpi xmlns:a14="http://schemas.microsoft.com/office/drawing/2010/main" val="0"/>
              </a:ext>
            </a:extLst>
          </a:blip>
          <a:srcRect/>
          <a:stretch>
            <a:fillRect/>
          </a:stretch>
        </p:blipFill>
        <p:spPr bwMode="auto">
          <a:xfrm>
            <a:off x="5076056" y="548680"/>
            <a:ext cx="3372488" cy="58326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Rectangle 10"/>
          <p:cNvSpPr/>
          <p:nvPr/>
        </p:nvSpPr>
        <p:spPr>
          <a:xfrm>
            <a:off x="0" y="1268760"/>
            <a:ext cx="9144000" cy="584775"/>
          </a:xfrm>
          <a:prstGeom prst="rect">
            <a:avLst/>
          </a:prstGeom>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sz="3200" b="1" dirty="0">
                <a:latin typeface="Cambria" panose="02040503050406030204" pitchFamily="18" charset="0"/>
              </a:rPr>
              <a:t>	</a:t>
            </a:r>
            <a:endParaRPr lang="fr-FR" sz="3200" b="1" dirty="0"/>
          </a:p>
        </p:txBody>
      </p:sp>
      <p:sp>
        <p:nvSpPr>
          <p:cNvPr id="6" name="Espace réservé du numéro de diapositive 5"/>
          <p:cNvSpPr>
            <a:spLocks noGrp="1"/>
          </p:cNvSpPr>
          <p:nvPr>
            <p:ph type="sldNum" sz="quarter" idx="12"/>
          </p:nvPr>
        </p:nvSpPr>
        <p:spPr/>
        <p:txBody>
          <a:bodyPr/>
          <a:lstStyle/>
          <a:p>
            <a:fld id="{D08BB82B-EE26-43D2-8AE1-FDCAF5563780}" type="slidenum">
              <a:rPr lang="fr-FR" smtClean="0"/>
              <a:pPr/>
              <a:t>7</a:t>
            </a:fld>
            <a:endParaRPr lang="fr-FR"/>
          </a:p>
        </p:txBody>
      </p:sp>
      <p:sp>
        <p:nvSpPr>
          <p:cNvPr id="7" name="Rectangle à coins arrondis 6"/>
          <p:cNvSpPr/>
          <p:nvPr/>
        </p:nvSpPr>
        <p:spPr>
          <a:xfrm>
            <a:off x="251520" y="332656"/>
            <a:ext cx="4176464" cy="6286544"/>
          </a:xfrm>
          <a:prstGeom prst="roundRect">
            <a:avLst/>
          </a:prstGeom>
          <a:solidFill>
            <a:schemeClr val="accent3">
              <a:lumMod val="40000"/>
              <a:lumOff val="60000"/>
            </a:schemeClr>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
            </a:pPr>
            <a:r>
              <a:rPr lang="fr-FR" sz="2400" b="1" dirty="0" smtClean="0">
                <a:solidFill>
                  <a:schemeClr val="tx1"/>
                </a:solidFill>
                <a:latin typeface="Times New Roman" pitchFamily="18" charset="0"/>
                <a:cs typeface="Times New Roman" pitchFamily="18" charset="0"/>
              </a:rPr>
              <a:t>Un important point de transit proche de l'Europe</a:t>
            </a:r>
          </a:p>
          <a:p>
            <a:pPr algn="just"/>
            <a:endParaRPr lang="fr-FR" sz="2400" b="1" dirty="0" smtClean="0">
              <a:solidFill>
                <a:srgbClr val="0000CC"/>
              </a:solidFill>
              <a:latin typeface="Times New Roman" pitchFamily="18" charset="0"/>
              <a:cs typeface="Times New Roman" pitchFamily="18" charset="0"/>
            </a:endParaRPr>
          </a:p>
          <a:p>
            <a:pPr algn="just">
              <a:buFont typeface="Wingdings" pitchFamily="2" charset="2"/>
              <a:buChar char="§"/>
            </a:pPr>
            <a:r>
              <a:rPr lang="fr-FR" sz="2400" b="1" dirty="0" smtClean="0">
                <a:solidFill>
                  <a:schemeClr val="tx1"/>
                </a:solidFill>
                <a:latin typeface="Times New Roman" pitchFamily="18" charset="0"/>
                <a:cs typeface="Times New Roman" pitchFamily="18" charset="0"/>
              </a:rPr>
              <a:t>A 20 heures du port de Marseille </a:t>
            </a:r>
          </a:p>
          <a:p>
            <a:pPr algn="just"/>
            <a:endParaRPr lang="fr-FR" sz="2400" b="1" dirty="0" smtClean="0">
              <a:solidFill>
                <a:schemeClr val="tx1"/>
              </a:solidFill>
              <a:latin typeface="Times New Roman" pitchFamily="18" charset="0"/>
              <a:cs typeface="Times New Roman" pitchFamily="18" charset="0"/>
            </a:endParaRPr>
          </a:p>
          <a:p>
            <a:pPr algn="just">
              <a:buFont typeface="Wingdings" pitchFamily="2" charset="2"/>
              <a:buChar char="§"/>
            </a:pPr>
            <a:r>
              <a:rPr lang="fr-FR" sz="2400" b="1" dirty="0" smtClean="0">
                <a:solidFill>
                  <a:schemeClr val="tx1"/>
                </a:solidFill>
                <a:latin typeface="Times New Roman" pitchFamily="18" charset="0"/>
                <a:cs typeface="Times New Roman" pitchFamily="18" charset="0"/>
              </a:rPr>
              <a:t>Moins de Quatre heures de la capitale libyenne par la route</a:t>
            </a:r>
          </a:p>
          <a:p>
            <a:pPr algn="just"/>
            <a:endParaRPr lang="fr-FR" sz="2400" b="1" dirty="0" smtClean="0">
              <a:solidFill>
                <a:schemeClr val="tx1"/>
              </a:solidFill>
              <a:latin typeface="Times New Roman" pitchFamily="18" charset="0"/>
              <a:cs typeface="Times New Roman" pitchFamily="18" charset="0"/>
            </a:endParaRPr>
          </a:p>
          <a:p>
            <a:pPr algn="just">
              <a:buFont typeface="Wingdings" pitchFamily="2" charset="2"/>
              <a:buChar char="§"/>
            </a:pPr>
            <a:r>
              <a:rPr lang="fr-FR" sz="2400" b="1" dirty="0" smtClean="0">
                <a:solidFill>
                  <a:schemeClr val="tx1"/>
                </a:solidFill>
                <a:latin typeface="Times New Roman" pitchFamily="18" charset="0"/>
                <a:cs typeface="Times New Roman" pitchFamily="18" charset="0"/>
              </a:rPr>
              <a:t>A Trois heures de l'Algérie par la route.</a:t>
            </a:r>
          </a:p>
          <a:p>
            <a:pPr>
              <a:buFont typeface="Wingdings" panose="05000000000000000000" pitchFamily="2" charset="2"/>
              <a:buChar char="ü"/>
            </a:pPr>
            <a:endParaRPr lang="fr-FR" sz="2400" b="1" dirty="0" smtClean="0">
              <a:solidFill>
                <a:srgbClr val="0000CC"/>
              </a:solidFill>
              <a:latin typeface="Times New Roman" pitchFamily="18" charset="0"/>
              <a:cs typeface="Times New Roman" pitchFamily="18" charset="0"/>
            </a:endParaRPr>
          </a:p>
        </p:txBody>
      </p:sp>
    </p:spTree>
  </p:cSld>
  <p:clrMapOvr>
    <a:masterClrMapping/>
  </p:clrMapOvr>
  <p:transition spd="slow">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Administrateur.XPSP2-DA8A57E79\Bureau\histo_mm.png"/>
          <p:cNvPicPr>
            <a:picLocks noGrp="1" noChangeAspect="1" noChangeArrowheads="1"/>
          </p:cNvPicPr>
          <p:nvPr>
            <p:ph idx="1"/>
          </p:nvPr>
        </p:nvPicPr>
        <p:blipFill>
          <a:blip r:embed="rId3" cstate="print"/>
          <a:srcRect/>
          <a:stretch>
            <a:fillRect/>
          </a:stretch>
        </p:blipFill>
        <p:spPr bwMode="auto">
          <a:xfrm>
            <a:off x="251520" y="2276872"/>
            <a:ext cx="4177604" cy="3263911"/>
          </a:xfrm>
          <a:prstGeom prst="rect">
            <a:avLst/>
          </a:prstGeom>
          <a:ln>
            <a:noFill/>
          </a:ln>
          <a:effectLst>
            <a:outerShdw blurRad="292100" dist="139700" dir="2700000" algn="tl" rotWithShape="0">
              <a:srgbClr val="333333">
                <a:alpha val="65000"/>
              </a:srgbClr>
            </a:outerShdw>
          </a:effectLst>
        </p:spPr>
      </p:pic>
      <p:sp>
        <p:nvSpPr>
          <p:cNvPr id="5" name="Espace réservé du numéro de diapositive 4"/>
          <p:cNvSpPr>
            <a:spLocks noGrp="1"/>
          </p:cNvSpPr>
          <p:nvPr>
            <p:ph type="sldNum" sz="quarter" idx="12"/>
          </p:nvPr>
        </p:nvSpPr>
        <p:spPr/>
        <p:txBody>
          <a:bodyPr/>
          <a:lstStyle/>
          <a:p>
            <a:fld id="{D08BB82B-EE26-43D2-8AE1-FDCAF5563780}" type="slidenum">
              <a:rPr lang="fr-FR" smtClean="0"/>
              <a:pPr/>
              <a:t>8</a:t>
            </a:fld>
            <a:endParaRPr lang="fr-FR"/>
          </a:p>
        </p:txBody>
      </p:sp>
      <p:pic>
        <p:nvPicPr>
          <p:cNvPr id="45060" name="Picture 4" descr="C:\Documents and Settings\Administrateur.XPSP2-DA8A57E79\Bureau\courbe_C.png"/>
          <p:cNvPicPr>
            <a:picLocks noChangeAspect="1" noChangeArrowheads="1"/>
          </p:cNvPicPr>
          <p:nvPr/>
        </p:nvPicPr>
        <p:blipFill>
          <a:blip r:embed="rId4" cstate="print"/>
          <a:srcRect/>
          <a:stretch>
            <a:fillRect/>
          </a:stretch>
        </p:blipFill>
        <p:spPr bwMode="auto">
          <a:xfrm>
            <a:off x="4788024" y="2348880"/>
            <a:ext cx="4070256" cy="321471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714348" y="1071546"/>
            <a:ext cx="7786742" cy="923330"/>
          </a:xfrm>
          <a:prstGeom prst="rect">
            <a:avLst/>
          </a:prstGeom>
          <a:solidFill>
            <a:srgbClr val="00B0F0"/>
          </a:solidFill>
        </p:spPr>
        <p:txBody>
          <a:bodyPr wrap="square" rtlCol="0">
            <a:spAutoFit/>
          </a:bodyPr>
          <a:lstStyle/>
          <a:p>
            <a:pPr algn="ctr"/>
            <a:r>
              <a:rPr lang="fr-FR" sz="3600" b="1" dirty="0" smtClean="0">
                <a:latin typeface="Times New Roman" pitchFamily="18" charset="0"/>
                <a:cs typeface="Times New Roman" pitchFamily="18" charset="0"/>
              </a:rPr>
              <a:t>Climat doux en été et en hiver</a:t>
            </a:r>
            <a:endParaRPr lang="fr-FR" sz="3600" dirty="0" smtClean="0">
              <a:latin typeface="Times New Roman" pitchFamily="18" charset="0"/>
              <a:cs typeface="Times New Roman" pitchFamily="18" charset="0"/>
            </a:endParaRPr>
          </a:p>
          <a:p>
            <a:endParaRPr lang="fr-FR" dirty="0"/>
          </a:p>
        </p:txBody>
      </p:sp>
    </p:spTree>
  </p:cSld>
  <p:clrMapOvr>
    <a:masterClrMapping/>
  </p:clrMapOvr>
  <p:transition spd="slow">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8"/>
          <p:cNvSpPr>
            <a:spLocks noChangeArrowheads="1"/>
          </p:cNvSpPr>
          <p:nvPr/>
        </p:nvSpPr>
        <p:spPr bwMode="auto">
          <a:xfrm>
            <a:off x="4139952" y="692696"/>
            <a:ext cx="4714905" cy="571508"/>
          </a:xfrm>
          <a:prstGeom prst="rect">
            <a:avLst/>
          </a:prstGeom>
          <a:noFill/>
          <a:ln w="9525">
            <a:noFill/>
            <a:miter lim="800000"/>
            <a:headEnd/>
            <a:tailEnd/>
          </a:ln>
        </p:spPr>
        <p:txBody>
          <a:bodyPr/>
          <a:lstStyle/>
          <a:p>
            <a:pPr algn="r"/>
            <a:r>
              <a:rPr lang="fr-FR" sz="3200" b="1" dirty="0">
                <a:latin typeface="Arial" pitchFamily="34" charset="0"/>
                <a:cs typeface="Arial" pitchFamily="34" charset="0"/>
              </a:rPr>
              <a:t>  </a:t>
            </a:r>
          </a:p>
        </p:txBody>
      </p:sp>
      <p:sp>
        <p:nvSpPr>
          <p:cNvPr id="22532" name="AutoShape 4" descr="data:image/jpeg;base64,/9j/4AAQSkZJRgABAQAAAQABAAD/2wCEAAkGBhQSEBQUExQWFRUWFxcXGBcXFBcYFxgWFxcVFhoYFhwYHCYfIBwjGhcXIC8gJCcpLCwtFx8xNzArNScrLCoBCQoKDgwOGg8PGiwkHyQsLCwsLCwsLCwsLCwsLCwsLCwpLCwsKiwsLCwsLCwsLCwsLCksLCwsLCwsLCwsLCwsLP/AABEIALkBEQMBIgACEQEDEQH/xAAcAAABBQEBAQAAAAAAAAAAAAAFAQIDBAYABwj/xABREAACAQIEBAMDBwgGBggHAQABAhEDIQAEEjEFEyJBBlFhMnGBBxQjQlKRoRUzYnKxssHRU3OSs9LwNIKDosPhFiRDZJOkwvE1RFSUo7TiF//EABkBAAMBAQEAAAAAAAAAAAAAAAACAwEEBf/EACwRAAICAQMCBAYDAQEAAAAAAAABAhEhAxIxQVETYXGBIjKRocHwQlKxBBT/2gAMAwEAAhEDEQA/APQqa4nUYSmmJguGasmhsY7EmnCFcGxGkcYQjEmnCacbsQEeExJGO04NqCyPCEYkIwmnG0jCOMJGJNOEK4KAjOExIVwmnBQDMJiTThNOCjCPHYfpwkYKAZGEjEmnCacFAMjCHEkYQrgoBkYSMSacJpwUAzHHEmnCRjaNI8dGHxjtOABuFjC6cdGABNOF04WMcMaZQxkHlitUp4uRhrJh4snJMH8rHYu8nC4puRLw2EkXEgGFVbYdjjg7O1obGOjDox0YoLQ2MJpw+MJGACMrhIxIRhIwAM04QriSMIRgAj04TTiTThNOACOMJGJNOE04AI4xxGJIwmnABFGEjEhGE04AGxhNOJIwkYAGacIVxLGEIwAR6cdpw+MdGMAZpwhXEkYSMAEZXHRh8Y6MADIwhGHxhIxlm0NAw7RhYwowJ2FDdOEK4kjChcMYR6MdjvnVP+kT+2P547Gb13N2vsE1GOjCqMdGI6ZSSG46MOx2LiDcJh2OjAFDMdhxGEjAFDcdGFjHRgChuOjCxjiI3wGUNjCRh5XCRgChsYSMOx0YAoYRhIw6MccAUNjCRh0YSMAUNwhxFnM/TpCalRU9CRPwG5+7FCl4qyrGOcqnyeUn3FwAfvxgUFMdiu3FKA3r0R/tU/xYdRz1J/Zq02/VqIf2HGASxhDiOvnqSe3Vpr+tUUftOI6XFaDmFr0WPkKqE/C+MsKJ8dGJTTwmjC7kNRFGOjEhXCNYSSABuTYD34xyNURuEwIzviVFYpSBqNEyAdH3gX+FjcTOAvEK9StGqqWkxppjoAUElgD+kBe5H3xzP/pjDzLLRcg3xDxNSpyE+kaGjSZWVgEEiTufqg7HbALPcSrVgNT6F1EEJIAMjpkbkCRfufcCjIi6zTUC50gkO+2rSF9mBqBiIgX3xSzeZd6o0KFItOmSlomQZW31RB6o6Tvy6mvOeLpHTDSjEI8lPJv97HYGfS+VX+3R/wAOOxLwylmZy3jvNagRVqIy2B1sV+KvKnGhqfKdnDSgNT1fbFGGPladI+4YwXL0t7zg1leHkpP7Qe3aR6492bSPHgmyy/j3iNG75ioQZvpRlnyhltg7wn5T8049qm/mGRQR79Gk4y/EMpVZBOkD0WTN7Hqn8MAVyz03J2I8u3vvh4yUkJJSi8Wes1PlLr0wGelScdwupCPjLfsxZyPys0mb6Siyp5o2sj3qVWR7j8MeXUuMOxCsQR+qP5TjqlZ6DHoBHnB9/oJxqrhg5S5Twex1/lEy0TSD1fdCifI6jP4Ypj5Q23+biP60z+7jy/J5sOxKiG/A99t9p74t/l3Qw1U7juGj4gEROMddBlJ8s9Jr+OGiFpornYEs0epiIGGDxXXI/wCzn9FD99yceernNUtr5fc8wkE72EAljb/2x1RUeW5jbbQL3G5J9fLCNeY259jV53xrmB9GlWWm5CqSPQHTvijm8hVq0mk6qhkyxknvEsdsAMnxEZZiTSZ/0gwMDvAj8b4s53xQa1P6EtT+0Ssgg/pDbb0wO+gJqnu+hWp+Ls/SXlrmagC20vBIi0BmBb4TGLGV+UTOiFeu8+qpP4rJwPyKM7KjQZIAJkiT6zAxcfhoKyVBAmZBMQGJnuI0mfLF3KPDRzqMnlMu5n5Q857LVCB5qqKfvUDBNPEeb5ermOTEwW391pwCz/h17alsCIgyDt3mTgs4JTpBA21EEf5+GJSnHFFoRlmyXhPyiVdJD1Zb7FRFP3MIJ9xM3xbTxZmWIbnb3ChEgj16dsBqtDLssESfPSQT8QMRZfNojSDqEAQRLfAkCY+/CuSfAyUlyHMr44zTuepIBiBTWCfKTfBGv4grFSWqaAN9IAA+MT9xxneBUFROlgzGSTN5P4gRF8JxYVaiCnTFyeqNgP8APnhZO3SHiqVsj4PX5pepBJLGS1z22xY4pkgQJgH32PvmwxJwnI8inoBBa5k9pN/gI/DATjtUgglhHqTB90+oNsKsywDxDIlDhnVZwR5QTH4YUcLpu0KII7r+NrjFrJZVjTJW2oe1pi3oSMWqSU6FMl6iibdtvfsBjXNiqCIF4clwoEDdmJP47fhhy8KpMIVRHncz8D2xGMu1d4UdCxsem4nsYkgjE3zhVcU1OpvsydI959PgMI5NdSiiuxeyWbfLIWSvUSmv1S0qfRUcMJ92BqfKFnKtTStTc9KrTpzfYDpnBY+H2zK6bkRussAYNukiOw3wS4TwGlRGimFUgxPtOxETPf77AfdiL/6IpcWyngyb7IqUs/mwgarWf6vSGVd/NgALkHecW69KqwmtUbUGBVekxEW2IN77DYeuEzVaWlgUAtBk6WmxHYG9zbdZ7Yip50aSekFSYNgNzBa579wNscU9Ry5OqMFHgVFphRJJJ+sStmnYTImRuRO53wjcUFSaaFU61ZrSWvYRMRtPe04H5LOU6tQcoJWdQOYQzaKYsYkwASewVpgyBuCNTMK1QqqaTpDoFpgPEydQbbtBjuxiRiPBWiKomuWBBjuGWdZI1EGNQ8oEfE4iy2XKkWQATBEkSTMgnYSzb/iThg4fUdNKaKK76lcCZjVE7EsSZF4xJQ4YlNpu7sYYs7wYFp9kkAbRtPvIALfzVfL9/wDnjsN/I5/7t9xwmHow8+XJOrAqabEnVYyIBt8fdG+J14w6K6ssE6SAHXc9hcHyBN7bDeL/ABPMpTYrWysEhmX6QjUE+zyZCn12MG8jFfK8JQoWenXNlDM7KApAEltLzBBWLXkY9RyT5PN2tfKFMvncsEUvXUEgdDHU5ALCSCbmZ/ZiHP8Ah1GWadu4JCqTMWM2iPLGY4dw/VxUU6Z6TTqQJ6SVpvIWNxrBIB773vg/k/nhJI110JLABCxUWMBvZUSJg2kD3Yzh2mNdqmihluH0kq6a61KYv1gq49LKDvPbB+klM0fo1NcBDpJBVo6olWEzII6ZxBnnr1WCplgkTMtTd2JWIQK24N4I+I2xDw7hGYSrpJFE9XtUXJIAAYyAq9xAmPOcEpXywSrCRDksnTr0gQvJqODDJBUwxBGoXBsLkARNsT0aeZy6/m6mZpTcSGZT5qyySZmx/DBehwJIks7ydUSUQtAvppwOwN5xbXL+zZQVGmVmfctz2tsT7tsK9QZaQHyOWNaC+V0HvKX7bhlB77ifhh1fJ06YgrTpEj6xVbSBe8wJ3jtiLOeJ8uDoFZyBIsdYAMCCdLMYIN2k9R3tiPK5nK1S7ghWXRFWFDlrwVUiemw1QPajBbDHBYp8PqEBlhgTEBpUg/WBkiIgyJ3FsTZ3hDtZ0GmxjXIiQO8WHV93nbFFzzgETNaKpDky5gKp2ktotMbnzBGJqeWekSVpBlRFptpI5rzJLM/tadTWFiSJteRtmpIrjgFRVDIhRp7emx1bedvvjFzJZ1aAPPKu0sQdJ127hB1XE3/hcM5tRqqLRZy5WUpsoKHlhnZtTgGyWJBkk2GzYlTipbXW0nSlMKyswlS0Mxe921QAQIAB2xrlJrJiik8DOIVFqlSDoEnSRUQgaYuCp6dx94EnFfMJVldVUvqmAXknT7WmPIb7xivkfEq1itKjT5rqsOwPKUbl3kggICB1N+BwRytWm1SqtNaT06LauYyjSeYBPKZBv0mRuYxm5oylLqQZUa9KkKG0amVaqMRPs2MWOxmCLWOJ81k2GoRKi4aSJte3phOIeJ+S9NZLiqQUkgkg9EKQCx6ojYHzxPn6PEF1L8zrMbAMg3WOogiIa4gx90YE2zcIp/kVGJU1IYTNp9xB3v2jy8yBiTK8PzFMaUqI6+TmRM9jB3xaoEJSGoNTeATz61MIrKvskhiTYyQbk+mIfEHEqdJEplhNSmz64Y0mbuAKYJ7TE/swr1GuTdseTky5qAK5BRRulUssgADmRHeNz37ziehliaQcIsaupRymlRqaSzEgCYn6wn0OMHxhqz0l5dCoqAF+kPy+kKCwLbxqUSLdQvJw7wjTzLNThXADKwlSBUE9R8ybQWAMXJIjBvbVk1K3VHo9bIO1N4ViSSIdygIvGnpNr7+mIuH+GqoCk8oNB1Fizwem9MaSB9bv3v5AyXlwqkBOzK4qAESpHS0FrbCI9dzLxfitLI0VqVzU0FgpYJq06pIL6dh2/njIzvBdxXIMPCmplQ9UMDq9owxM6iZCgQBaAvYXG+Jg1FZJZAEMNeQswSD3J7b3gDGC8Z8brpnKqM2ukyNVoH6vKZWHTp3GnUJ7xM4xmUzyh15mpgrCbmSsiR9wN97jywsouRLxdrpI99GXc02g3cWvaLHpgAfGJi/urfkpy0liBP2iWMDYm0fAeXrPlZ+USvVqVHLOk2piltRTUO0Q0C14km5gQfXuFZ561CnVZWpqVEh6RFUkxHtNpHvjv2jCOEVyXhqbuAHn+GVkIqCoXhhppKhCFoiTGtrWNo2+OEzXDzWFJKtFnVAC7VEakWHXKCbRceZsJk3UlnMry1hcxUpkKQygh6jahaDUJAI9r3wTAxXNCotLUpqMiiCa9R59oHU7JfVsLKTYAWtiEkrtFVJj8pw1aaMrkBGOrRCU1UDe4EsASYgLvhaVFEVjlqa1OnpNxTkAe0QursAdj92B/GvEVHKMBVPMYinUJVYXS50hkMS46dwRsMVF8ZUnRQKSBNRApIIYsHAGkAGZNjKgncG0YWmZvjdWH61VYqPV5awFAJBMHaIYxBJ2k/wxS4px2pSRdJUFmkFRA09RkaAZkKIJKgxPujy+ZDK/IyAAtLVSaVMsAbS6hjpM2FrzIm9SqubZNRq5bL0+kA0jq3aFCkqQTJ7MN8PtNsj/AOltX+lf7/8AnhMA9ec/73/9u388dh9j7ib0D343zcq2t6hKsvMQsYqkkd5JCiO43Nu5FIcQrMwU1AAPNpQISFjQAQwgwRpPbHpHAc5VqsKehqckBWFBUpHV9mWDGxHYn34fxPwbWy+Z1/OjrYMxKZcuWXV7La307EifebY6VI5nFvqed8Jz88Ryz0RTDlaikAEII1SdmvovIETGC1XiFFazmieYKgLSToRGIAOnUeogrvqN5t3MXGEVOL5TWgVSryuhRq1cweUGTaYOw8sD/F/A0o0w+XR1Ue0rkv8A6ynQtrgHfcYyXkGUh/GfEsVEXWtQBV0g010q3mqzAMBYg9+9sHcm3zdVrHMMSUVnpGjVhBWClbgQD1C9xI2kY82oq1QqqTqLBiQCSt9xpvaSbY9P8FZnK0JHzpKbwwc1jTFSpUBEN7UhRBhS9/IHG1SF0227YVq5T52qsvONJvZnXS+kWxI0kdpELMzMgWwmZ4JUSi/LYvpVyA6TUYkbNzI/CBHa5nT8SYZjTUDgJpGkrUDIB3IbYyZ+43tinnAwUmlV1ERaC3lsFZBF/Psd9sLJ/wBToS7mE4dm6VMU6PEKA1EsHrsAGSkfpFmBqYg9PT5R2Muz2TpDhT1aFMpWapURgv0oFNCeq8lZUL1T5xY4LZ3htSq6tVrzp7LlqaggKwFyzEiW2Nrt3jFzNZpcwjUQzRUqMTEkgGT5QYLCZIAsZNhhd0hdiCHA8vR/J1LMUmcsQpKs4p3+s92MDcyPs7+ea8VZxK3D3qJXTUTpISotQagSNNwpv+iCe4kXxoxlCtPkUU6IGoNddhMsWJE6bjabd8ZbjPiChlA9JKakTqIFZmXXqBJhWsRq1C4usxGklXK2a/hjkq+CcxrRVFVxUoDfQSVVx7ITSPo5iYZyYuBMYTg/BapTNitFQNUNJANShSrwzqXAYJcwoE29L2PB2ep1M19BWZAac1S5IDMSdCXa+mYG5MGxAtpeJr82RmNQcu5d3rOss7X9hQBJJuBadu+CUnmjIxTVmR8NeEtGZrF4SiRVGv6P6tVkVQSe+m4Hpvjsvlcm1doryWDKwYBaZ6gWBOnYkCACf4YD8a8Wss000kozKagOoVBGiWBEdiwI7ucAMtnEFSnzpNKRr0+2UnUwG3Ubie0+mGSnLNkXNJ1FHpuVyVMZqnmMv9PWQKUZVfkIFUoFkQIiwUCRvHbGnqHMagUbl3DEBDpm06dWox7heYtAxjPDPjqtmq4o5bLU6eXpgnqZuhBtqYWHbt8Scem1fD1cqBAJtP0hUb9tJJn4j9uFlGTwzog49DNZzw3TqmWoq7mYD6btpGysS0eoHYGNsXOH5fkIBK0xNh1EKYAgwqqp+JNyPc/OZepRkpSVlRSrVFdOkyoVWIctcljcHbGWyvi81c/UoPTnplTpDBAFBuxizE7kGJEA4zZLsw3RRoq2ZemytSIcmIJA0gTLHSCN/MeYN9hFWr1CIZ2B6rglI1RIW4Fgo39YAk4kpZkMgmQRM9UibgRYTfsRHvxYy6Ifasu0IWUjzlhDdrRGDwp9jd8e4yrUYppLEBQSGqPMSZLuSeqLAAiBGxxnOP8AFq6DlVKKPlHUKailmZQbdQECJiCbW3nBnhWcotSFRUXS0kmS5IBvuCTdZ85+M4DM+L82KqcwqySSFLhgyP2qAhrQuxBiDvhXGS5Mc1WGC89wqqHVUqmpSRHNF5tofUGQdxaenYX9CcowuR5HHrHDvmpovDDL+1NI1A9NSB7STLL8em2w3xkcsuXp5htYD0pYhgAdRkadO94BBH1SZvENTT1JW7X75k56cdt9Sz8nufSi7nkmtVeAqqqAgCSZeodKiQJt5dpB9Hp5nOFRyqGXoxIUBqtdlLQSDygBrO+oz7VrY8y4h4gNOo4yijL0nZrUy4JFvrMpImOxt6d7PA+DZestWprfVQXWoSsjMWAmFU0lbeBIEThtm7LMjJRwj1vg+SZGUmhTpiBqL6TWJJ9rpm0nvB/bgd48zLcv/q2YXnLLmk2lxURQCUi9tM9OxBv2IyOd8a1PnLUUpEmDoqEuzSyAnQr9MyALR5Xxi6+cZnLWLtEkKtO95sgAv7pOJ7Whpaq6FWtndZAA0ibKWJCLJbSCbwCT6/HDuG1qodzSfQVBlx9RBIJUm+oyQsdUtbE3LRtbEspUAhisAtBmfj3v63xyaAqAaoJ1Fgi1Dqi3SWAJEbE26rXOLI566mv8NLXalFLlBdBN6dapUsTGtlQqCdum2CeTyOcLKTUFMD2SKTwsm8TSF7+cxHuxiMr44rU3kV6pGkJBCqIA2hTYe7e+CuW+U2qLGpvuSELTsJJF49cTek26o6I6qSNL+Qqvl/5M/wCLHYCf/wCkV/8A6j8af8sdin/ml3M8ePYsUs9mhT6KzZh01MSpYiYldGpRqMQJAa+JeH8YzNWsq11qqpJkvTK2CluosLXjvi1l+BU4Y5jN5nM0qYcOgbSisFBG1U3EggAe8jGV4j4nGg0KCMtI6gpvBDNvV1CYCmfNSLGBdXF/UN6jQQ4wwPG8mokgBOqQdWtS8gxtDRN/ZwR4tw0U6NWtSTt1JRfVSqE6gVqR0vAm6jzAOPPMrmyuYoMXP0be0huADMLIt93c2OPXct44oMFcWFQkMoq62psZACKABpsoiFn1i+ShVGw1FK7PPOB8IqZkFFp01UH6zaQ5ZdRXUILEble0bTglwzw7mErClVQ0lYkrUTL8xSxsOqmQVG3b+ODHB+Ixw7M1gZIzFZ6aEhWIR0YFQTeCF287SReovyl1lKllBRi46GgmGhbmQIB/3QbTgbdtJGXGNWza+H+Dcmky1arO+slu8SF7kkxbv6+WCQpq4AOsL7QOp1DRHYAFhfa0+oOBXDeJ0n9ivRIZiY5lPUFiNXUdQN7+yRJ6sX6uep0Vg1FMmAS87jvreJtv5filvqXVPgk/JdI3VBubtLWFu8ke6xn8Z3qqokEg29Iuu0C/uvt7sBaHiGlUcKtSkbMTFRSyKli0AkH4H7sUh4ty8gvVII2WmC+qw6iTTWVBkbxad9sbZq2mizYYUy+moQoJhWjtvc3gbDa+xMY8u43Up10NV0e8w1Q0xUI+3FILrUNcsfM33B3b+MUqVBSVKrioQm9ONLsqFwqklkGq/mDaRJA/xJ8lj1cxVc5oISTbQ72OkQWJkjSI+PoBjVGxNTyPMOC+IGyrh6dGnEtdl1NptZWkFTFpETqvOPQclxRs/l6pagHyzSGFNiK6RDSNY0OVN7MI9Yg0s38llNKSqtVDVDly5WooZLfR6epRBM6zJi0YIeG3p0cmlSnmqT61YGgwY1Qis6hm1CoVtOyKDIA3vaUU3g54uUcM894n4aNCqGpnn5dhNOpBWR9l13Vwd1O9iLEYE1MqzMpiA5gE99tvPcbY2PHeI0AlSpToUacmDy2qE3mLyKepemVCkC17kEbSzcp9IulKejS2kMApATW6nVYsgmEN7TcYaLk3YjSG+FuA1arjSlUIpDM9NV1jSROguyr8Oo2OPdK/jrLU6XI57fOChgOdTlj5lQADvaB6DHhmWrKa687NVTQLQXSqzMg3B0iTA8igHa240r/JVUdubls7QzCyGSprcmNxr002Gr01dsO8ZCLfQ9B4x4joUaVUIpZCgZwSZLgFwRP6UA+htjzapx6hz6ebem1FwvSvXpaQynX9FBAkXE7CR56VOCZtmWjXpUXaqDGjMtTkUlBZgBQJFmgyd7RYYn4r8n1KnTZnpu7MIC87WZJiUFSnptPl62wraq2PUi94J4O2ayVes1ZajmqeWF6UFNURgomkrAnXckRYHucNocLIk6K3VMqa1MjqgmBrgbDb+ONR4Jy5pZY06q0qThiQtM20BEprq7FoUDptGmw2wBo5bMLnaju//VjSUKhNxVBUlojaJ798byMog6vwPRkny9CjUErpQCskgs0kk9RIubd9pG+MHmvC1XJZoUiVYqOYHUt1JqCg9SgglgZmwCneIb1Jkrtnsk1KoFoq7c5JguDp0QIvBnuMBvE/NzL06dcrTr1KlJSdWnl0qpfTQT7SgJzHY7lqfoBOawDWTzmnLq6o87pAmGlnMFtyRqaP0TB9YKq1Kn0K0iRSKuvLEFQ6DyJOwQT37+WPXuEeGKa1/m2tIoZUU+Z0kNVdH6xJk3rOSPQXx5bxbKPlOIV+oOlLM0012USNLiYgAELttExthIxGcpV6gnJ8Yekoi6vMsUDkr3R1axjebG5+Gk4Pw1kehmaDtk6rAmmW5jZXMOGutN1BKiCOhp2jtOA/iPhrUs1yntSYlqBLalpq7FgJuNOo3jzJxJwTL1Fq8ipajUfRUpkkqGvB/RfeH9D2maXiyaWaPWuK8OqZpEapQenUAGtgX1fpKhIspJ3EnyHcYbj9X5vmytOlSWroInXULo7ewxchSamknfzk9savLq1MIi1AyIFWWQmowAi51AT66TjNca4JyubUVW1VGIVQmymdQEj2mjTIM9WOZ7nyjoaXQG8RNXMZeu1Ws1QUE1VKjVlIZ3ayop7GYIWY0Yn+T3JU61KpSXNPk63TUpsHYK+sCV0ggxJAse/rGLeQ8PVTlxTWiza6qM5MIjLTY9HURsoM+s4o8C8FVqvM01KafNalWhLMxnSVdRqQRA1MszsT5DFY4i+Cbi7QN4nRqUcwyZuiMxBI6G5dQgmFqUqqoA4JO9RDexGPX+A8dyoy1EI6BQoUyHFVdMSGApiGHpA8rXxnKfhEZlQ1etUDoSCFRAyMP0yWBm3YAg98HcjwOhTI6CxiS1R9UTbyC4HqRoeOnKy3zeGf0j/2sx/jx2IeVlvtUv7X/wDWOwvivsU8PzPnaln3RgVYiCxHUR7Vux8gMKc6ZNrHcXAO1vwxC6AHz3kCbX2mMckRcHf78dbSPOotVa2qohdQAZ6QNIi+0dsX+BcZOWrllVGkFYZFZVJuCmoWKmDI8sCXe6wOx/acWuG5dj120rvO/cx6T/D34VpUak7wRZTiDKNMjT1dDSVOqJsNjZTPmoPYYjzLz5+8+XnizTyo+bioUYrqgsBChrwpa+8bHFipwt3qKoV2DUzVAVSdQkgkD3g3/R72OC0nZuxtlTI1zpPskrcAgT/q2sRM/wDtjbfJzllzZAzFPUjVVoNVDEtqqqxQFWkaZS/vv2xX8EcFK52m1WiHy7iooYgtTESsgsRpbVBvNmi5Ix6JV4dRoyKdNoYqddGk8FZACzScS1j1bCxI85T1EnxZWGi3mwhX+S5UH0ZokAQA1LTa/TbV90Ywue45Qy9YUmpUjPUHVaZRlZAyspAm4IFxO4iRGNbxvxpVp0lpPTblOoUuW1VFb7LaRAYWhuaDI+GPGs7w4isVVgR7Swe3tdoix2tEdtsLujLg2alHg9L4TxnOGrTLUQKYKyeYlgHvbUT7NtPYjGs8V1zmldcvVNNmZCH61gLEjpg3iMedZX56rZeitNYqlQrKyimiws+zqAAk3gGxscGMquuuABmKgh1Y0nQUwpYAkl1XyIkXsT3wjkoql1Gg5J2FuK8Lc5Wl9ORWpA6AJc1nVYK1DqBYadTecgHtfH8RpPlqDrSopTOk/SFNNQKUe2okFixDS8CZRYAtjf8AC+A0xSFWmXqmkzBQtQVCJTSV2UXBDQe4kYCeLeC1sxytNF0JY04bQLkEgyGIG1p+8TBe3Rso3kw/DOEFtVJtUlGphlgXahmKxUHuNYHvB3AOM9wmqai/N2Ptsppk7B40x/rKQPfGNnRarSzWYc0HKUq9eQCsKq5WqsE6uylTI7E9yAc/wjw7Xr5TXTpnUBqUDSNdNapUst5lX6SRtIJgQS6eMknEocE4TUaquovRgBuYsh0pklTVABBKKQSxXYT2uPYPDnCqWVKa1POIYGvTH0eYBZnBcKAFaDIkX7M2wFUeAZitl0elTghufla3NpA0ywDEGGPQxJJQx7TCOkYM8NyWaVLUEQG/L54hCfaVIU9MyQO028g28eMKJaaVhxinmZHzYUDTYG7aiWbpHbqCX9MbVfEVGN3+AP8APGOOXzXenRUdycwYH/4sImUzRMEZdf8AbuxHwFHy9cLuH2ou8TZKldqgUG/SxA1AQBvuMVq2aCjqYLrOkS0SzWAE7kgbemITw3NX+ly0dumqf5Yg4j4VbMoEr10CggnRTIMgECCzNbq2KjCNrmx16BbJeFG+cUnL1JR0aA1UL0sG6gCFPx/HC8S4CyZ5q76WFRBpAB6WXQjXJ+zTpnYd/eanDuBNQpqi8SzApA6VReWB+qDoJAufQemG8aNdHpmjXauhKrodgahOrqYVGUqFEDZTM388Y5JoxKndFl85Ty7s9WpTploZQzBWcKoB0g3JkRHftjDeHMgvE8zxOdQou9NoAEkkVAm9lsszeDjcvwdmK1a9So3WzCgqmrSlogNzEJgG/SB2i9sYv5OM1To5vii1dKqtVQAXVAAr5gW1RMeg+HbC5p1+5N5aTLmS8HU6tBaOYVn0hlNUvI0gkKUEKQSoU3n2TbbFrhnh6nlqNKq1FWrU0em2p55oVZBZWkSumPIafIDBHLcdo9RQVB1Kq0tJsBpAKEaQFsSZmO1hGJc/w/NVkKrSokEDTzqo0qDoMEUgZPQLzHUbnbEN2q+pZLTXQgrcVpqRYRUY01Kmow7gHpAULpk2sFvJtNTjPEsrSYCoA1crSA1UyJ0ksGgnUADMCQQB78Xch4IzGpXq5rRpj6OlLKIH1TUURtNgPjbBDMeHkpoxg6iJYsxaSNpNr+URucGyXU3eugIq8SZpCOKSW6nEB9WmQlyQVk20m8ybYzng7OkZjiNPS9V/nBqatGrpbX1RESYG8DbG14FxmgABWoLl9Xs1S003B26n6lJidJkW3xkOBZ/LJxLiwapBq16SUSps0mtqNjGgWYk2AGKKHwslKeUWznKynSyHS1l1OqvqgQLG41KAB99iALOTq1Qs1WpgKdRCM4BkAHYXiBPb0kYvcb4ctIU5YMupSrGYCme+3edUecxInI8XZgqgE6dJ1HaSY1XnqJt5wPUknnqnQ+7qaX59T/pB/YqY7HnmtPNv7Zx2LbCfjeQKXh7FquhCxlkUyoCsxvaR2aPv+FVOB1DTVlpuQZ1HpuAxPTebQb+/yuV4Vns4rVoLABi7xUjqKqSTDCQQBhcjwqrXoUlaoVCjUnUsKKhJY2liDMEeZxfe48tdP8IUnwmBK3CKy11pcp+ZpJFMqSxHUdlnt5eWCP5CzFBHerpojlk6GZSzSD9UGQffcYjbLVfn6IKwFTSfpdo6WaDp7xa3fFvjPh50pPVfMrU0JAAUjeBG/wClO2Gc+Faz6gorLplTmV34cKXPQ0UHM5J0BhDN7MrqmXY2OxxLw3O1KuYUPmVp6aApAqgAKAgim2gbGQSxnYzi3wrwVQqUVds0A7Uw2gaYUsLK1ybE3ti1lPASawGqpWJXZHdOoQb9BJWPdvjJasMpv7GrTm6pfcp8WylSlFSjmtZkvqSrpULGokAmZ1f5nB/wdmaFKqozOdqBqgDkLy+SdSC7Mbg9pEXXfFOh4ZXnqj06KaiFJ5jmxI+rTZb+8eWDdGnlsvW5ShUJJUPC1WBuBAqEE7+YHobjEXqL5efZDKG13x9QnxngHMcFswjUvaULWIBHadKn0uBP6V8ZWvw0flAaaLFWpAONLIzBqhQtT5qgmSAAyhRBsV7emUcgugLUcONQZWMCpAHskL0e0TsogHEvEeEUDLtTXWVIGkaTBvcr9Xbee/uwiqN0VcbMJlvC2YpsORRKyxNSm1SmaWkEQXioRrEjrU/rWk4N5XKMqDmNyygGin0qm4OqX02PkDNpvJm5V4RQVgUnVpYkg6oMXABG1/j38sVc3w0hQ7gU0oDUhqSFSey8uVYnfSFa8WG+N3goUJwsvSr83nMzSRyUUE1E3LdTKQJ3jp284wazaF6eujm6lJGOmKuth3Y6GDTJgwZJHYxAGNzvidKJ1AKQQYbSwYkkdIkGB3mdx2wX4HxV6h1U6DaR0npe+xKjpIJ3g32PbGqYbaJ+M5Q08jU0o1dXWtUqVUqgqBoPtisSWHSgMGTpsO2A3yfjXwrLFahVqTVlYBC7Q1R2Ip6SpDurFZ1WjtvgvxP5z8yzmukaVPlVgF6NPL5ZgmWUq3mAp29cCvk04GKnDKFQV3pMtSqTp79cCZERE/xxRfK8dhP5I3OUytFUQhpMGDU6XMwTvEfdGK2d4zQpIBmGCsQdSKzVLG9ioHbyHfFE8My0xUq16wtKzKt2kcsagJkb4tjJ0B+by1HpGkSinSCQzCYkXue9sYPkdkfEeXruq0Q7k9JlCsKLz9JEj1E4KVmVBABm4gIYWATeBt5+WKVEFQeUqUgZnQoXyF7XMdzPvGIHzwZjT1ktBmZIANrhTB3NpgRgtI1JklDNVKuoLppryxpfUCAx3lVkWIIu1otGAOb4C+ZRlr5vSyEBwqdJmIBBaO4AZW3874IPnFp1ky4Sq5KTZVSmqixY3gAeXu3mMScQ45l6GW5p21MoUyWdhFgQY02HV6duy8hQJbwplMvSJq1qpQyeplQoAQPq09Umwgm8kjAer4oao4o5DLsqqumFCkhZuXgadNhd2K2v54Zl8hmeJVycwtSmgA0ooKXNh+ckUwbyxBZoEKdxvchwGjl6C030lBE0wCKWs26gSWquSfrkknYCww1GegE8N+GnBWrUqc59J6KYVKKgx0msBpYDuKY+/AT5POHczP8AFrlQldRFLSDZ8x7LsJVbdtJNrjHo9PM6hrZgEAIAG5i0DT+6Lg2JmQPNPk8zscT4kjEItXMjVqYi4bMHSDbqPr5G3cMqp/vUV8o2/wA1y9N1nXUqDbVXqP8AfreCbdl7WxJmOMLTqIpJOsHSqBQJgkCTtcbnSLeeK3i3PpTy8ZMo+YFRTopn2pMMKjr7Ah9Ut3iQZOKKcxnYt9EA+jUs/SbSUI6tJm036RsIGIzk1wUWQhxLxMVIphdTaR0L9qJAmbjsSN8JzjyitVWhxdQxZwSSSAYvHl6+WBPFeIUyQEcKT/2kEk2kKCbD4+vvxHkuZqb6EtSOk8wsxlY6jULRJJkadoI22xHc7uxkih+ShUinQqVE0EMpBKNSYwYQwVuALADYemAlPw7WHETXq0XdIU6gEbW6gSXVTJlwLRHnaca3xDWDKppvpAnoWB5jUZgDciTb32wJ4az1X5VM1aYp7x1MBudXM6N7xEeQ7YxTatIJRurLHFfEhrhqTh3Y2CrTaZBg2E/hME9sCOMZtavTpi+2hlI0juGjZY3/AGRGxzWUyWtdSE1rwFtVMAg2UATfTAgYmbwihZagqMhVSoDprhWKMQbySCgj4+eGUXfdhg81/I3+b47HqP8A0czH9In9h/8AFjsNc+wbIdzx7O02QZ0QJPLgShYs9PSAunfzJUWgTGCw8N0xpGii1gAddGSB3s0/z9MaBPFefgA0KLxOxzCW9bsPWI/hiH/pDnWktlcvf7VSsbf6vvjbDumsP7+VE8rp9jFPwZPyvRokU9LKLawUk02YSZ8+3wwR8dcBpZfLFlWjzHdUDU4m8k7WEhT9+KnGM5UPGaDmnQSpCdBeo9KYaCxI1d5gDBDxc9WtUytCtTyqM9dfzbVQCLD6SRIU6ptJ39MWrMHfTuSvElQXy/gLKLAeplthMukyAAYtNzJ+OCXI4ZlVZkrZQVRJ+prA0xC+Rj9E74U8Mp1JapT4awk/mlq1D6yoEzY9/S+EqZbJKOnKUqmmSYygSPSKiEkk7T7+15tR/k2/cdN9EeXcf8RDmsctNNGEa4Ot1uD1NeJnaPwxFwPwxXzBRghKlhdpAK6gpImxE2nHrgTIu08mlZUIDryyk7pEaRfspO94GKmezi5lAn0KKHC0Gaqj8tZE9BMbn6hiwHa9PFUY1FE/Dt7mM4foy4C1ars7jSgU6FnURFMBSYEbtJ/Zi7wzxDTXXLVKiodqgOozJOhgsMJ0gEiT92K/EMtSqRl6uYKkBAulNZ7yQoAVQwK7k7SSbAEuDZfLUkQUqjVV7aSIAnSxQ0wFmQSRLETMXvz03ksr4J8vVMjVR0ujDRrr/UOxhRIvHtL3xQOVTOs71a/MVSyBEXSKYgSFaoCRIHtKBMkbWxZo1NJ5cBqpOk6ISAJI5fMsekQLzafLTHUrtzCj04jUKTOQBJkgiZZhGkTpiVMEzjEUBue5VCRl8pTqMAsVah5hEyOkVAUDC147YK5PjGbqIOZV5akwpgSSZsZXTv7vTAzN8Qcs9KSzAKddKizjVqM7mDp7oYNifPE1TMNUQxUp1Lfa0LOqA+qGItcgEeUQbtbESCvEdYylZXqGoTSqyZSY0Hsoi3+TjP8AyU1Q3DFEzpqVFKgCYkN3P6U4dnqB0FqrNqCEKA7QCqtpIAIu0XB9qD2GKXyU11fhr0jM82p2sJWmQRb3/hisX8L9hX8y9zdJUAU9Ld4E+U/Z7GO0nFFM/VK9VEpIaZIgdlunV79iIxQ4p4jpUKWqs2ki3LAl2YEWQNEj1gDvOMzS4tnM62nL0noUWPVWaaY0wZBZUIiBA0gmYwtNjWjXnii06h1cuIkg1W1LIEKiRL7Ewb/hiTg1R2D13VcuOkGpy3UvTGrSAhJhurcEknzxf4BwKghRSKtYKID1AdOqNN5ADWm5PlA74p+Is3zSalLJ6+SxVHfmnW6kwtOlTYahO7EwLTJtjEsXZp3EOIBabVM0+jKgA6YIrVWBB0TNxABMAbxIAJAXgvCamdzr1syGVaUFFBhKIHsq2kwrgX0AyCROkxKcP8N5mvWatnCadQwxqOPzCAkhKCk6eZt1ezTC2JYnGlFVBQWnQemgFlGtXCTMu0Hre5MncnynDYXJl2EyyUlhFibCAut2iwX19T67CYA8aqNSXXVBq1D7NFWKIgNgk+0SdibM2x0qSpnzudVqf/Vqyc32S71AxpKSAwEydU7ki5tYRGf8M5FqDvWzNSnUqIhFBeZMEyWdrQI9e84xyNoK57jDUVWi8850UsVXSlFDHSgWdIUGCbd49MD4HyS1M1xBawtrUFWjTq11J1KYMwCO3tEd8bbw1llUtWquGrVASzcyQBJkJAHcfgAO+Ml8n5ZuIZ/T1nUGuDB63uRE/W3tv64FlS/eosuV+9DbFEVFEFQpAIWmFG2wXYkz7Q9B54tPkAyQJAYsAZHSQDsDNxt6mbYo5zNsyvyDTd0B1BWBOogrHSD902gbYkZxpCuSpjTOoXmBHTEkekfwxDgrdg+r4fRQKtcF0p6rkg1LCCzE221edrx3xNx3jTOirShEAtaZ2F1YbehGL1bMFFbSNZBCgTJ1XA1LETP1fT7xiURTbW61CfsQra2KiajRMz6FVubbYV8VZqWRmV8PmuzNX1NC+wCAT36pv2HlYzFhNHi2ZZ6lTLoNNCAoYyFHSp004j6q6S31Zk9iNJl2Ipk6BDEFgWjt7JkG/wDPDc3l3zDhKa6RoeaxkcvUAoCiOskSewEDBFNLHISSZP4bSjyVRWLkEMZqMWDAzEi8DyPkMHwpvE7eXu3IvgXwngdPKppQggiXYgaifOR2gC3pivR8TZauNFGrzGkyVRukbQQbenVbFY4WRS1+Vz9uj9//ADwuKH5GH9Flv/BT/BjsFsKMvxCiQgD19MiVmpOpWJnQCDMem3pOMzxTi1O6BySRdlNwYMmxuZJ+/FTJFhreo2sRZSQCYFrzMCdo8r4iocFoVtTulaiNQACKzJcC6yPPzJ+GNjBXl/QjKba+EFZiuFzlNgTWACHqW7SswQwG0x5WtOJKk18xSQuyhpKl76e0XIm6223w/N8MopxCnRZ/oYWW1A2Kk7i28DBJXo0uIOdbtTpUVVSCrN1BBILalgam/wCWOpySprsSUW+e4RzFXJ0kWjWL1H3R0cUipv7QQECfUW77WscCpUKdUzFEsvTVqV2qMsk6iYiR3uI/bjVcPy2W5ZCPrYtOolZtBChlFlttPnMicYHiHharmMw/I6pYgErpDb2USTNj2AAANwbc268XRWSkspWazM0Msh0u1XNszaVYIGIBEyopkysEkC8RfB3h3Dh0AVOWVJVS9AIxg30yRI7DpIE+s4E+HvBeZo0QpyoD31F66QBv06WsZPcD12AJBOC0qFXXVZVnSWL5ySLHZFpBd7TMnzxu2mMivxqtSq19D5FmOoDmugCuBOph9kzcGQTNvPF7NZhAqCmlSiYAGlOlZIsCRoM7RB37YlreIsihZzmFI2I0MbjsGj/d9TvJxWfxXkxfmalmdJpGZAtpBYbAbxjGn3NQIHEa+XIptSkm5JMP1QZ6YvF7RtinX4pVGp0XnFWa7ojMNQ1EBtIgQLzv53uXz/iPLFpSlUqVTKxzI3gX0yBv2v8AdgQmey0M3zcSWtNaqTeSPZqDsJnyGJ7fMGS5jxBW0BRTClkGtxB9CPUSTse8dr08rwjOVkZVQ1FUiFJVQf1jOw9RGwiwxfqcddI5FCkCqkzy1JEb6TUaQfP7++KCeLM1UJLOxVVBY36bqYIXuVncAbXnd6FruH24Y9PJujlVIovqHMDSxpk9IEkkREkCTJxi/k5rZdcvUNaqU62EIjToKIJLIwMTb0vBGq5N+NELJYEsCkNIkgS3fTYwsBj7XeDjJ+GqU0ahBghyY0agQApsexv+zaJxSPyy9jJP4lRs83lcjSBdKVZNQUagZqjaCBULkEi0Ha4xPwzjop0YWoyliArV6qsVKksbLpmAR0kifgAM9mAa9NSuYC1kER1K0TYMNxHrO/xxQo5KrrirTDwpEggiBPtKxHluCNx5gYX1ZvojdZrx3WHVU0oukkOoVtUi2kMTHb/nigPGIzIAGZqF99JJpzbaNjf1/njP18gXVV1haYMCkRpBIJFyrSZM7X32tiqPCe5clRexgiQJjVIjtv5+mBbeshmp9EazKJU16pcG0DqYA3N9Xw7+lu0legvLZ6lGlrUG90LWu0Kdztcxtt3E5ReSvRVcwY0qwO2qAJDEXvcn9mLfz8mB9IzSDEsCAe5mBYmI7R5XxCT7FVHuUKHFkuXy/IqCCHCMSQP0xc9h6DywaeuCA2tQkyNbAF5n2p2IJJuNgLXnFSnULqqrqgTEm0AzfcFbX7+pA1Ycabkg7vBYkLMgWEN5SBsATJ95yUrGUBlSpWDyGRgsgKRCNA9rUh1epUj61sZzhOVqfOs4KdU0CDBIDsIYtKnTBj1j7saiplqgYGBpnuuxJGmDJmTPYXHwxS4ShGfzo2/NOR5mCf3j+Pe8vCbUZNdvyhZ6abSff8Argng+pSra2dGYAhYmB+kZA/56t/PdZPNKVAzSK5gAPTLJewOoa2E2G38TikMuJMP1bWUySSCRtGonuD574kIBEBdRs1wTcg2gGZm57kHvic9ecsv/AAeOhGPATXiyIBytagzfmAsQYmxQidIiW+/c4ko5qn1aqevdSS4a91OkhBcSZsIsfXAkvEadPaSzADTAMmPMsZi0qYMTC0eIyVOtYkj2rlRPkSJsb94thN8h9kQy/Ewzj6IqACLVG03H1l0i295sRizk+I1US4WoxNlpqVi8kknUbe4m+M+ua20BlJEAhDvce89On3fcMWRWqTpk6d7uQdJGmwWZ6pEmN1N9sC1H1B6a6BnPcXWiuqpYMyge17Zn2mtKzYTGIshTSkjaVVAxLQg077lvXbFcudIGppsTEs1jOof2e214iLVc1TfyTSBdtXSB3lrAD1O0YrGaZNxaDsU/T7m/njsAPnmW/p6X/iJ/PC4r7CWY+h8n1Wo2o5rLICTEM7spntAidu+NfkcmKWnTnWtZgKLQ8aS27ARc9rT5jGQyPtj3r+18FM59f9Vf36eCTvDJxgorAB43mqI49SdJ5YNM9Cqtwt4G2/f3nC8L8TU14hn6tWmagqGAJg2ab+chdsD+N/8Axen+tT/acD8r+er/ANZ/F8dKVx9vyReH7/g2FPxZSatrXKU0s30jtUJ/BlEHyJjbDq3j7MJqCOlBQJASioJiJuZa5kDvbbvjPUPYpe9v3sVk/l/d4VQVmuToPZnxdUKanzVRyQoVWqEAsQCSVCqpIBi5i5tIGB2VapmCSwghtMMAF6gQDJljY7+s4G+IPzvw/ni3S/0U+/8AiuGlFJWJudhOjwpQhMqImJIG1tgQSSbTba8AziTNZSmnfSQPahHcXWIWCB3I9++0j8r+ab/b/uHD/rUf1F/eq4ntd8j7sElHjtFFAV2OmF/Ny0izG7kwb+fxxZOWavpcKjooBhkEEiJLGw+qFI/Ri0Yxw/Or/Wr/AOnB6h+ff9Vf7tcNPT2q0ZCbeGEPFPEKlbTy6VNECCm4SqwUkMTK6oERHTLAXntiu+WWkel3pgaQUcq2ktK6gU7qWMyBdREkQDWU/wBHpf1VP+7XAGj+eb3D94YmpN2uxZwSyWMrTphwzVjVPaTMapIaY7E9yL2PkR/hQotIkioWLvIWy6QF38+49J84xpE/+W/z9WlgH4c/0et/WP8AtpYxP4X7fkKqSCdLNHSAqoL31GSwMkdOkm5Ww1fttM6Prmo1hadBuWv9ZbKTaFNpwuV/NL/s/wBgw/I/mf8AZr+18SZddiPlLZdZDAEgl4Y7wDJ1RqJgGIt8J6q0kIhA8640oG20ypa+0ke4mO0syvsUP1l/9WLqeyn6n/EOEeBkrK1JgLgtBBBncRqXz7wDJBMCCScT80qQdIggmQbaYvYgH6oix+r64jzP5uj+sn/ExX47+eyv9en7uBR3OgctqLnNCyrFZGwEAyoE2JJjtb+cTjNiVADsxiypv9XvC2NpJtf34EcF/wBFb+sb+8GLp/0ap+qP/wBcYyUNro2MtyLNGqqSTTJQkAamKyBJuF6jYkQN5FoMmlX4WeZUrhjRep7YUghjPTp1ggfW72AmRi7w72qn9diTP+yf1U/vFxm5x4Mkk1bA+Yr/ADV+qtVJuNM02EsWBN0k9UkX/li7TyFNwGmqTJKg1YDOQDpVQoG8mQBcAWFhkeK/nW/XH72D9P8AM5b3J/enFGmknZy6ercngMJw8L7LVAwA1KGVjc/WhWJNtjI6dxBhfmADGa1aCDpKvpMiCDIX2oRt5MWN5OLud3H6tT93FHO+x8G/4uIJvudrSOXLD2eZWBuASFgatRhugXEA2MxO0YetFTdKjkzYiHMrH2Utf4b7m2KnEPztL+so/wB3SwVy3sJ7l/vaWB3QYK/PKiVZ0AWCS6quoatMimrFjpW177bi3UgZWalSGN1V6iSNoYEkxcWsN/OMK35uj+tV/YccfYP9af3aeDIUiT8gUf6P/wAzV/xY7DMditz/ALMTbHsf/9k="/>
          <p:cNvSpPr>
            <a:spLocks noChangeAspect="1" noChangeArrowheads="1"/>
          </p:cNvSpPr>
          <p:nvPr/>
        </p:nvSpPr>
        <p:spPr bwMode="auto">
          <a:xfrm>
            <a:off x="155575" y="-846138"/>
            <a:ext cx="2600325" cy="17621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1" name="Groupe 10"/>
          <p:cNvGrpSpPr/>
          <p:nvPr/>
        </p:nvGrpSpPr>
        <p:grpSpPr>
          <a:xfrm>
            <a:off x="5580112" y="0"/>
            <a:ext cx="3240360" cy="6858000"/>
            <a:chOff x="5292080" y="0"/>
            <a:chExt cx="3528392" cy="6858000"/>
          </a:xfrm>
        </p:grpSpPr>
        <p:pic>
          <p:nvPicPr>
            <p:cNvPr id="5125" name="Picture 6" descr="Image67"/>
            <p:cNvPicPr>
              <a:picLocks noChangeAspect="1" noChangeArrowheads="1"/>
            </p:cNvPicPr>
            <p:nvPr/>
          </p:nvPicPr>
          <p:blipFill>
            <a:blip r:embed="rId2" cstate="print"/>
            <a:srcRect/>
            <a:stretch>
              <a:fillRect/>
            </a:stretch>
          </p:blipFill>
          <p:spPr bwMode="auto">
            <a:xfrm>
              <a:off x="5292080" y="0"/>
              <a:ext cx="3491880" cy="1988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7" descr="Image45"/>
            <p:cNvPicPr>
              <a:picLocks noChangeAspect="1" noChangeArrowheads="1"/>
            </p:cNvPicPr>
            <p:nvPr/>
          </p:nvPicPr>
          <p:blipFill>
            <a:blip r:embed="rId3" cstate="print"/>
            <a:srcRect/>
            <a:stretch>
              <a:fillRect/>
            </a:stretch>
          </p:blipFill>
          <p:spPr bwMode="auto">
            <a:xfrm>
              <a:off x="5292080" y="3356992"/>
              <a:ext cx="3528392" cy="1952196"/>
            </a:xfrm>
            <a:prstGeom prst="rect">
              <a:avLst/>
            </a:prstGeom>
            <a:noFill/>
            <a:ln w="9525">
              <a:noFill/>
              <a:miter lim="800000"/>
              <a:headEnd/>
              <a:tailEnd/>
            </a:ln>
          </p:spPr>
        </p:pic>
        <p:pic>
          <p:nvPicPr>
            <p:cNvPr id="22539" name="Picture 11" descr="http://t3.gstatic.com/images?q=tbn:ANd9GcTaJxlh1tsvOyjFbSQu20Wq7lCTONH4xd7YamlGd4vttcpu3WWV"/>
            <p:cNvPicPr>
              <a:picLocks noChangeAspect="1" noChangeArrowheads="1"/>
            </p:cNvPicPr>
            <p:nvPr/>
          </p:nvPicPr>
          <p:blipFill>
            <a:blip r:embed="rId4" cstate="print"/>
            <a:srcRect/>
            <a:stretch>
              <a:fillRect/>
            </a:stretch>
          </p:blipFill>
          <p:spPr bwMode="auto">
            <a:xfrm>
              <a:off x="5292080" y="1700808"/>
              <a:ext cx="3528392" cy="1872208"/>
            </a:xfrm>
            <a:prstGeom prst="rect">
              <a:avLst/>
            </a:prstGeom>
            <a:noFill/>
          </p:spPr>
        </p:pic>
        <p:pic>
          <p:nvPicPr>
            <p:cNvPr id="22529" name="Picture 1"/>
            <p:cNvPicPr>
              <a:picLocks noChangeAspect="1" noChangeArrowheads="1"/>
            </p:cNvPicPr>
            <p:nvPr/>
          </p:nvPicPr>
          <p:blipFill>
            <a:blip r:embed="rId5" cstate="print"/>
            <a:srcRect/>
            <a:stretch>
              <a:fillRect/>
            </a:stretch>
          </p:blipFill>
          <p:spPr bwMode="auto">
            <a:xfrm>
              <a:off x="5292080" y="4941168"/>
              <a:ext cx="3528392" cy="1916832"/>
            </a:xfrm>
            <a:prstGeom prst="rect">
              <a:avLst/>
            </a:prstGeom>
            <a:noFill/>
            <a:ln w="9525">
              <a:noFill/>
              <a:miter lim="800000"/>
              <a:headEnd/>
              <a:tailEnd/>
            </a:ln>
          </p:spPr>
        </p:pic>
      </p:grpSp>
      <p:sp>
        <p:nvSpPr>
          <p:cNvPr id="13" name="Espace réservé du numéro de diapositive 12"/>
          <p:cNvSpPr>
            <a:spLocks noGrp="1"/>
          </p:cNvSpPr>
          <p:nvPr>
            <p:ph type="sldNum" sz="quarter" idx="12"/>
          </p:nvPr>
        </p:nvSpPr>
        <p:spPr/>
        <p:txBody>
          <a:bodyPr/>
          <a:lstStyle/>
          <a:p>
            <a:fld id="{D08BB82B-EE26-43D2-8AE1-FDCAF5563780}" type="slidenum">
              <a:rPr lang="fr-FR" smtClean="0"/>
              <a:pPr/>
              <a:t>9</a:t>
            </a:fld>
            <a:endParaRPr lang="fr-FR"/>
          </a:p>
        </p:txBody>
      </p:sp>
      <p:sp>
        <p:nvSpPr>
          <p:cNvPr id="10" name="Rectangle à coins arrondis 9"/>
          <p:cNvSpPr/>
          <p:nvPr/>
        </p:nvSpPr>
        <p:spPr>
          <a:xfrm>
            <a:off x="179512" y="260648"/>
            <a:ext cx="5256584" cy="6336704"/>
          </a:xfrm>
          <a:prstGeom prst="roundRect">
            <a:avLst/>
          </a:prstGeom>
          <a:solidFill>
            <a:schemeClr val="accent3">
              <a:lumMod val="40000"/>
              <a:lumOff val="60000"/>
            </a:schemeClr>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fr-FR" sz="3200" b="1" dirty="0" smtClean="0">
                <a:solidFill>
                  <a:schemeClr val="tx1"/>
                </a:solidFill>
                <a:latin typeface="Times New Roman" pitchFamily="18" charset="0"/>
                <a:cs typeface="Times New Roman" pitchFamily="18" charset="0"/>
              </a:rPr>
              <a:t>80 km de littoral</a:t>
            </a:r>
          </a:p>
          <a:p>
            <a:pPr>
              <a:buFont typeface="Wingdings" pitchFamily="2" charset="2"/>
              <a:buChar char="§"/>
            </a:pPr>
            <a:r>
              <a:rPr lang="fr-FR" sz="3200" b="1" dirty="0" smtClean="0">
                <a:solidFill>
                  <a:schemeClr val="tx1"/>
                </a:solidFill>
                <a:latin typeface="Times New Roman" pitchFamily="18" charset="0"/>
                <a:cs typeface="Times New Roman" pitchFamily="18" charset="0"/>
              </a:rPr>
              <a:t>Oasis maritime l’unique dans le monde</a:t>
            </a:r>
          </a:p>
          <a:p>
            <a:pPr>
              <a:buFont typeface="Wingdings" pitchFamily="2" charset="2"/>
              <a:buChar char="§"/>
            </a:pPr>
            <a:r>
              <a:rPr lang="fr-FR" sz="3200" b="1" dirty="0" smtClean="0">
                <a:solidFill>
                  <a:schemeClr val="tx1"/>
                </a:solidFill>
                <a:latin typeface="Times New Roman" pitchFamily="18" charset="0"/>
                <a:cs typeface="Times New Roman" pitchFamily="18" charset="0"/>
              </a:rPr>
              <a:t>Sources d’eaux thermales disponibles et mobilisables</a:t>
            </a:r>
          </a:p>
          <a:p>
            <a:pPr>
              <a:buFont typeface="Wingdings" pitchFamily="2" charset="2"/>
              <a:buChar char="§"/>
            </a:pPr>
            <a:r>
              <a:rPr lang="fr-FR" sz="3200" b="1" dirty="0" smtClean="0">
                <a:solidFill>
                  <a:schemeClr val="tx1"/>
                </a:solidFill>
                <a:latin typeface="Times New Roman" pitchFamily="18" charset="0"/>
                <a:cs typeface="Times New Roman" pitchFamily="18" charset="0"/>
              </a:rPr>
              <a:t>Chaîne de montagnes de Matmata </a:t>
            </a:r>
          </a:p>
          <a:p>
            <a:pPr>
              <a:buFont typeface="Wingdings" pitchFamily="2" charset="2"/>
              <a:buChar char="§"/>
            </a:pPr>
            <a:r>
              <a:rPr lang="fr-FR" sz="3200" b="1" dirty="0" smtClean="0">
                <a:solidFill>
                  <a:schemeClr val="tx1"/>
                </a:solidFill>
                <a:latin typeface="Times New Roman" pitchFamily="18" charset="0"/>
                <a:cs typeface="Times New Roman" pitchFamily="18" charset="0"/>
              </a:rPr>
              <a:t>Sahara</a:t>
            </a:r>
          </a:p>
          <a:p>
            <a:pPr algn="ctr"/>
            <a:r>
              <a:rPr lang="fr-FR" sz="3600" b="1" dirty="0" smtClean="0">
                <a:solidFill>
                  <a:srgbClr val="0070C0"/>
                </a:solidFill>
                <a:latin typeface="Times New Roman" pitchFamily="18" charset="0"/>
                <a:cs typeface="Times New Roman" pitchFamily="18" charset="0"/>
              </a:rPr>
              <a:t>Milieu propice surtout pour l’agriculture  et l’écotourisme</a:t>
            </a:r>
          </a:p>
        </p:txBody>
      </p:sp>
    </p:spTree>
  </p:cSld>
  <p:clrMapOvr>
    <a:masterClrMapping/>
  </p:clrMapOvr>
  <p:transition spd="slow">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545</TotalTime>
  <Words>1072</Words>
  <Application>Microsoft Office PowerPoint</Application>
  <PresentationFormat>Affichage à l'écran (4:3)</PresentationFormat>
  <Paragraphs>256</Paragraphs>
  <Slides>46</Slides>
  <Notes>22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46</vt:i4>
      </vt:variant>
    </vt:vector>
  </HeadingPairs>
  <TitlesOfParts>
    <vt:vector size="58" baseType="lpstr">
      <vt:lpstr>Arabic Transparent</vt:lpstr>
      <vt:lpstr>Arial</vt:lpstr>
      <vt:lpstr>Calibri</vt:lpstr>
      <vt:lpstr>Cambria</vt:lpstr>
      <vt:lpstr>Lucida Sans Unicode</vt:lpstr>
      <vt:lpstr>Tahoma</vt:lpstr>
      <vt:lpstr>Times New Roman</vt:lpstr>
      <vt:lpstr>Verdana</vt:lpstr>
      <vt:lpstr>Wingdings</vt:lpstr>
      <vt:lpstr>Wingdings 2</vt:lpstr>
      <vt:lpstr>Wingdings 3</vt:lpstr>
      <vt:lpstr>Rotonde</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Cartographie des substances utiles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Logistique et transport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Wissem Mahjoub</cp:lastModifiedBy>
  <cp:revision>29</cp:revision>
  <dcterms:modified xsi:type="dcterms:W3CDTF">2020-12-07T16:22:16Z</dcterms:modified>
</cp:coreProperties>
</file>